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73" autoAdjust="0"/>
    <p:restoredTop sz="94660"/>
  </p:normalViewPr>
  <p:slideViewPr>
    <p:cSldViewPr snapToGrid="0" showGuides="1">
      <p:cViewPr varScale="1">
        <p:scale>
          <a:sx n="63" d="100"/>
          <a:sy n="63" d="100"/>
        </p:scale>
        <p:origin x="3050" y="80"/>
      </p:cViewPr>
      <p:guideLst>
        <p:guide orient="horz" pos="262"/>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4" name="図 3" descr="草, グリーン, 屋外, 電車 が含まれている画像&#10;&#10;自動的に生成された説明">
            <a:extLst>
              <a:ext uri="{FF2B5EF4-FFF2-40B4-BE49-F238E27FC236}">
                <a16:creationId xmlns:a16="http://schemas.microsoft.com/office/drawing/2014/main" id="{ED63EEE3-4758-4419-84BF-09AFF24753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13"/>
            <a:ext cx="6858000" cy="9899174"/>
          </a:xfrm>
          <a:prstGeom prst="rect">
            <a:avLst/>
          </a:prstGeom>
        </p:spPr>
      </p:pic>
      <p:pic>
        <p:nvPicPr>
          <p:cNvPr id="11" name="図 10" descr="ロゴ&#10;&#10;自動的に生成された説明">
            <a:extLst>
              <a:ext uri="{FF2B5EF4-FFF2-40B4-BE49-F238E27FC236}">
                <a16:creationId xmlns:a16="http://schemas.microsoft.com/office/drawing/2014/main" id="{2F9FF760-376B-4931-AE1B-58D18BA689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0533" y="782167"/>
            <a:ext cx="3016933" cy="2055407"/>
          </a:xfrm>
          <a:prstGeom prst="rect">
            <a:avLst/>
          </a:prstGeom>
        </p:spPr>
      </p:pic>
      <p:pic>
        <p:nvPicPr>
          <p:cNvPr id="5" name="図 4" descr="カレンダー が含まれている画像&#10;&#10;自動的に生成された説明">
            <a:extLst>
              <a:ext uri="{FF2B5EF4-FFF2-40B4-BE49-F238E27FC236}">
                <a16:creationId xmlns:a16="http://schemas.microsoft.com/office/drawing/2014/main" id="{0C6E5B9B-667A-49A0-9D20-873C3E8AD7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2598" y="1426702"/>
            <a:ext cx="1672097" cy="1672097"/>
          </a:xfrm>
          <a:prstGeom prst="rect">
            <a:avLst/>
          </a:prstGeom>
        </p:spPr>
      </p:pic>
    </p:spTree>
    <p:extLst>
      <p:ext uri="{BB962C8B-B14F-4D97-AF65-F5344CB8AC3E}">
        <p14:creationId xmlns:p14="http://schemas.microsoft.com/office/powerpoint/2010/main" val="27755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14D169-4C0F-4E4F-8E36-4C0493E67265}" type="datetimeFigureOut">
              <a:rPr kumimoji="1" lang="ja-JP" altLang="en-US" smtClean="0"/>
              <a:t>2021/12/10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255594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14D169-4C0F-4E4F-8E36-4C0493E67265}" type="datetimeFigureOut">
              <a:rPr kumimoji="1" lang="ja-JP" altLang="en-US" smtClean="0"/>
              <a:t>2021/12/10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281289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5DB31C4-4C9C-4DCC-B424-EBAD97958E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39"/>
            <a:ext cx="6858000" cy="9898322"/>
          </a:xfrm>
          <a:prstGeom prst="rect">
            <a:avLst/>
          </a:prstGeom>
        </p:spPr>
      </p:pic>
    </p:spTree>
    <p:extLst>
      <p:ext uri="{BB962C8B-B14F-4D97-AF65-F5344CB8AC3E}">
        <p14:creationId xmlns:p14="http://schemas.microsoft.com/office/powerpoint/2010/main" val="200392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14D169-4C0F-4E4F-8E36-4C0493E67265}" type="datetimeFigureOut">
              <a:rPr kumimoji="1" lang="ja-JP" altLang="en-US" smtClean="0"/>
              <a:t>2021/12/10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333172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14D169-4C0F-4E4F-8E36-4C0493E67265}" type="datetimeFigureOut">
              <a:rPr kumimoji="1" lang="ja-JP" altLang="en-US" smtClean="0"/>
              <a:t>2021/12/10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322121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14D169-4C0F-4E4F-8E36-4C0493E67265}" type="datetimeFigureOut">
              <a:rPr kumimoji="1" lang="ja-JP" altLang="en-US" smtClean="0"/>
              <a:t>2021/12/10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2445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14D169-4C0F-4E4F-8E36-4C0493E67265}" type="datetimeFigureOut">
              <a:rPr kumimoji="1" lang="ja-JP" altLang="en-US" smtClean="0"/>
              <a:t>2021/12/10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404204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4D169-4C0F-4E4F-8E36-4C0493E67265}" type="datetimeFigureOut">
              <a:rPr kumimoji="1" lang="ja-JP" altLang="en-US" smtClean="0"/>
              <a:t>2021/12/10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181638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14D169-4C0F-4E4F-8E36-4C0493E67265}" type="datetimeFigureOut">
              <a:rPr kumimoji="1" lang="ja-JP" altLang="en-US" smtClean="0"/>
              <a:t>2021/12/10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213238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14D169-4C0F-4E4F-8E36-4C0493E67265}" type="datetimeFigureOut">
              <a:rPr kumimoji="1" lang="ja-JP" altLang="en-US" smtClean="0"/>
              <a:t>2021/12/10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239088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814D169-4C0F-4E4F-8E36-4C0493E67265}" type="datetimeFigureOut">
              <a:rPr kumimoji="1" lang="ja-JP" altLang="en-US" smtClean="0"/>
              <a:t>2021/12/10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27592546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45D3B16-2077-49AD-877E-F73E928C1173}"/>
              </a:ext>
            </a:extLst>
          </p:cNvPr>
          <p:cNvGrpSpPr/>
          <p:nvPr/>
        </p:nvGrpSpPr>
        <p:grpSpPr>
          <a:xfrm>
            <a:off x="0" y="3142540"/>
            <a:ext cx="6858000" cy="6205223"/>
            <a:chOff x="0" y="3142540"/>
            <a:chExt cx="6858000" cy="6205223"/>
          </a:xfrm>
        </p:grpSpPr>
        <p:pic>
          <p:nvPicPr>
            <p:cNvPr id="3" name="図 2" descr="グラフィカル ユーザー インターフェイス&#10;&#10;自動的に生成された説明">
              <a:extLst>
                <a:ext uri="{FF2B5EF4-FFF2-40B4-BE49-F238E27FC236}">
                  <a16:creationId xmlns:a16="http://schemas.microsoft.com/office/drawing/2014/main" id="{7713401B-5E2E-4260-9ECE-3FFEFF574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2540"/>
              <a:ext cx="6858000" cy="6205223"/>
            </a:xfrm>
            <a:prstGeom prst="rect">
              <a:avLst/>
            </a:prstGeom>
          </p:spPr>
        </p:pic>
        <p:sp>
          <p:nvSpPr>
            <p:cNvPr id="21" name="正方形/長方形 20">
              <a:extLst>
                <a:ext uri="{FF2B5EF4-FFF2-40B4-BE49-F238E27FC236}">
                  <a16:creationId xmlns:a16="http://schemas.microsoft.com/office/drawing/2014/main" id="{EA8DD305-2CAD-4406-9D7F-F6811E88139D}"/>
                </a:ext>
              </a:extLst>
            </p:cNvPr>
            <p:cNvSpPr/>
            <p:nvPr/>
          </p:nvSpPr>
          <p:spPr>
            <a:xfrm>
              <a:off x="1680693" y="8269948"/>
              <a:ext cx="495837" cy="242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図 4">
            <a:extLst>
              <a:ext uri="{FF2B5EF4-FFF2-40B4-BE49-F238E27FC236}">
                <a16:creationId xmlns:a16="http://schemas.microsoft.com/office/drawing/2014/main" id="{C836D1A4-92E8-4E15-A12F-1072AB5C6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838" y="9277759"/>
            <a:ext cx="1558324" cy="298870"/>
          </a:xfrm>
          <a:prstGeom prst="rect">
            <a:avLst/>
          </a:prstGeom>
        </p:spPr>
      </p:pic>
      <p:sp>
        <p:nvSpPr>
          <p:cNvPr id="23" name="テキスト ボックス 22">
            <a:extLst>
              <a:ext uri="{FF2B5EF4-FFF2-40B4-BE49-F238E27FC236}">
                <a16:creationId xmlns:a16="http://schemas.microsoft.com/office/drawing/2014/main" id="{BD7B4B3B-870F-4226-BEA2-D6821EBACCB4}"/>
              </a:ext>
            </a:extLst>
          </p:cNvPr>
          <p:cNvSpPr txBox="1"/>
          <p:nvPr/>
        </p:nvSpPr>
        <p:spPr>
          <a:xfrm>
            <a:off x="1" y="4301695"/>
            <a:ext cx="6858000" cy="461665"/>
          </a:xfrm>
          <a:prstGeom prst="rect">
            <a:avLst/>
          </a:prstGeom>
          <a:noFill/>
        </p:spPr>
        <p:txBody>
          <a:bodyPr wrap="square" rtlCol="0">
            <a:spAutoFit/>
          </a:bodyP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ＳＥＮＤＡＩ</a:t>
            </a:r>
            <a:endParaRPr kumimoji="1" lang="en-US" altLang="ja-JP" sz="2400" b="1" dirty="0">
              <a:solidFill>
                <a:schemeClr val="bg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7D36750A-ECA5-4F02-B8A8-EFD3BCE1FB40}"/>
              </a:ext>
            </a:extLst>
          </p:cNvPr>
          <p:cNvSpPr txBox="1"/>
          <p:nvPr/>
        </p:nvSpPr>
        <p:spPr>
          <a:xfrm>
            <a:off x="1178170" y="5375379"/>
            <a:ext cx="2261683" cy="646331"/>
          </a:xfrm>
          <a:prstGeom prst="rect">
            <a:avLst/>
          </a:prstGeom>
          <a:noFill/>
        </p:spPr>
        <p:txBody>
          <a:bodyPr wrap="square" rtlCol="0">
            <a:spAutoFit/>
          </a:bodyPr>
          <a:lstStyle/>
          <a:p>
            <a:r>
              <a:rPr kumimoji="1" lang="en-US" altLang="zh-TW" sz="1600" b="1" dirty="0">
                <a:latin typeface="メイリオ" panose="020B0604030504040204" pitchFamily="50" charset="-128"/>
                <a:ea typeface="メイリオ" panose="020B0604030504040204" pitchFamily="50" charset="-128"/>
              </a:rPr>
              <a:t>202</a:t>
            </a:r>
            <a:r>
              <a:rPr kumimoji="1" lang="en-US" altLang="ja-JP" sz="1600" b="1" dirty="0">
                <a:latin typeface="メイリオ" panose="020B0604030504040204" pitchFamily="50" charset="-128"/>
                <a:ea typeface="メイリオ" panose="020B0604030504040204" pitchFamily="50" charset="-128"/>
              </a:rPr>
              <a:t>2</a:t>
            </a:r>
            <a:r>
              <a:rPr kumimoji="1" lang="en-US" altLang="zh-TW" sz="1600" b="1" dirty="0">
                <a:latin typeface="メイリオ" panose="020B0604030504040204" pitchFamily="50" charset="-128"/>
                <a:ea typeface="メイリオ" panose="020B0604030504040204" pitchFamily="50" charset="-128"/>
              </a:rPr>
              <a:t>.</a:t>
            </a:r>
            <a:r>
              <a:rPr kumimoji="1" lang="en-US" altLang="ja-JP" sz="3600" b="1" dirty="0">
                <a:latin typeface="メイリオ" panose="020B0604030504040204" pitchFamily="50" charset="-128"/>
                <a:ea typeface="メイリオ" panose="020B0604030504040204" pitchFamily="50" charset="-128"/>
              </a:rPr>
              <a:t>1</a:t>
            </a:r>
            <a:r>
              <a:rPr kumimoji="1" lang="en-US" altLang="zh-TW" sz="3600" b="1" dirty="0">
                <a:latin typeface="メイリオ" panose="020B0604030504040204" pitchFamily="50" charset="-128"/>
                <a:ea typeface="メイリオ" panose="020B0604030504040204" pitchFamily="50" charset="-128"/>
              </a:rPr>
              <a:t>.</a:t>
            </a:r>
            <a:r>
              <a:rPr kumimoji="1" lang="en-US" altLang="ja-JP" sz="3600" b="1" dirty="0">
                <a:latin typeface="メイリオ" panose="020B0604030504040204" pitchFamily="50" charset="-128"/>
                <a:ea typeface="メイリオ" panose="020B0604030504040204" pitchFamily="50" charset="-128"/>
              </a:rPr>
              <a:t>29</a:t>
            </a:r>
            <a:endParaRPr kumimoji="1" lang="en-US" altLang="ja-JP" sz="1600" b="1"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7986472C-6D2B-4699-937F-D5AED3EB8F9B}"/>
              </a:ext>
            </a:extLst>
          </p:cNvPr>
          <p:cNvSpPr txBox="1"/>
          <p:nvPr/>
        </p:nvSpPr>
        <p:spPr>
          <a:xfrm>
            <a:off x="1098617" y="5944636"/>
            <a:ext cx="2903964" cy="522579"/>
          </a:xfrm>
          <a:prstGeom prst="rect">
            <a:avLst/>
          </a:prstGeom>
          <a:noFill/>
        </p:spPr>
        <p:txBody>
          <a:bodyPr wrap="square" rtlCol="0">
            <a:spAutoFit/>
          </a:bodyPr>
          <a:lstStyle/>
          <a:p>
            <a:pPr>
              <a:lnSpc>
                <a:spcPts val="1100"/>
              </a:lnSpc>
            </a:pPr>
            <a:r>
              <a:rPr kumimoji="1" lang="ja-JP" altLang="en-US" sz="1600" b="1" dirty="0">
                <a:latin typeface="メイリオ" panose="020B0604030504040204" pitchFamily="50" charset="-128"/>
                <a:ea typeface="メイリオ" panose="020B0604030504040204" pitchFamily="50" charset="-128"/>
              </a:rPr>
              <a:t>七北田公園（芝生広場）</a:t>
            </a:r>
            <a:endParaRPr kumimoji="1" lang="en-US" altLang="ja-JP" sz="1600" b="1" dirty="0">
              <a:latin typeface="メイリオ" panose="020B0604030504040204" pitchFamily="50" charset="-128"/>
              <a:ea typeface="メイリオ" panose="020B0604030504040204" pitchFamily="50" charset="-128"/>
            </a:endParaRPr>
          </a:p>
          <a:p>
            <a:pPr>
              <a:lnSpc>
                <a:spcPts val="1100"/>
              </a:lnSpc>
            </a:pPr>
            <a:r>
              <a:rPr kumimoji="1" lang="zh-CN" altLang="en-US" sz="1100" b="1" dirty="0">
                <a:latin typeface="メイリオ" panose="020B0604030504040204" pitchFamily="50" charset="-128"/>
                <a:ea typeface="メイリオ" panose="020B0604030504040204" pitchFamily="50" charset="-128"/>
              </a:rPr>
              <a:t>仙台市泉区七北田字柳</a:t>
            </a:r>
            <a:r>
              <a:rPr kumimoji="1" lang="en-US" altLang="zh-CN" sz="1100" b="1" dirty="0">
                <a:latin typeface="メイリオ" panose="020B0604030504040204" pitchFamily="50" charset="-128"/>
                <a:ea typeface="メイリオ" panose="020B0604030504040204" pitchFamily="50" charset="-128"/>
              </a:rPr>
              <a:t>78</a:t>
            </a:r>
          </a:p>
          <a:p>
            <a:pPr>
              <a:lnSpc>
                <a:spcPts val="1100"/>
              </a:lnSpc>
            </a:pPr>
            <a:r>
              <a:rPr kumimoji="1" lang="ja-JP" altLang="en-US" sz="1100" b="1" dirty="0">
                <a:latin typeface="メイリオ" panose="020B0604030504040204" pitchFamily="50" charset="-128"/>
                <a:ea typeface="メイリオ" panose="020B0604030504040204" pitchFamily="50" charset="-128"/>
              </a:rPr>
              <a:t>（仙台市営地下鉄泉中央駅より徒歩</a:t>
            </a:r>
            <a:r>
              <a:rPr kumimoji="1" lang="en-US" altLang="ja-JP" sz="1100" b="1" dirty="0">
                <a:latin typeface="メイリオ" panose="020B0604030504040204" pitchFamily="50" charset="-128"/>
                <a:ea typeface="メイリオ" panose="020B0604030504040204" pitchFamily="50" charset="-128"/>
              </a:rPr>
              <a:t>5</a:t>
            </a:r>
            <a:r>
              <a:rPr kumimoji="1" lang="ja-JP" altLang="en-US" sz="1100" b="1" dirty="0">
                <a:latin typeface="メイリオ" panose="020B0604030504040204" pitchFamily="50" charset="-128"/>
                <a:ea typeface="メイリオ" panose="020B0604030504040204" pitchFamily="50" charset="-128"/>
              </a:rPr>
              <a:t>分）</a:t>
            </a:r>
            <a:endParaRPr kumimoji="1" lang="en-US" altLang="ja-JP" sz="1100" b="1"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0AEC32D2-B231-4F28-BBCE-0DD2C9F5E762}"/>
              </a:ext>
            </a:extLst>
          </p:cNvPr>
          <p:cNvSpPr txBox="1"/>
          <p:nvPr/>
        </p:nvSpPr>
        <p:spPr>
          <a:xfrm>
            <a:off x="1028045" y="7605057"/>
            <a:ext cx="2663036"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9</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30 </a:t>
            </a:r>
            <a:r>
              <a:rPr kumimoji="1" lang="ja-JP" altLang="en-US" sz="1400" b="1" dirty="0">
                <a:latin typeface="メイリオ" panose="020B0604030504040204" pitchFamily="50" charset="-128"/>
                <a:ea typeface="メイリオ" panose="020B0604030504040204" pitchFamily="50" charset="-128"/>
              </a:rPr>
              <a:t>受付 </a:t>
            </a:r>
            <a:r>
              <a:rPr kumimoji="1" lang="en-US" altLang="ja-JP" sz="1400" b="1" dirty="0">
                <a:latin typeface="メイリオ" panose="020B0604030504040204" pitchFamily="50" charset="-128"/>
                <a:ea typeface="メイリオ" panose="020B0604030504040204" pitchFamily="50" charset="-128"/>
              </a:rPr>
              <a:t>9</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30</a:t>
            </a:r>
            <a:r>
              <a:rPr kumimoji="1" lang="ja-JP" altLang="en-US" sz="1400" b="1" dirty="0">
                <a:latin typeface="メイリオ" panose="020B0604030504040204" pitchFamily="50" charset="-128"/>
                <a:ea typeface="メイリオ" panose="020B0604030504040204" pitchFamily="50" charset="-128"/>
              </a:rPr>
              <a:t>～</a:t>
            </a:r>
            <a:endParaRPr kumimoji="1" lang="en-US" altLang="ja-JP" sz="1400" b="1"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0FBC728B-45C2-44F4-930D-28BC409C60F0}"/>
              </a:ext>
            </a:extLst>
          </p:cNvPr>
          <p:cNvSpPr txBox="1"/>
          <p:nvPr/>
        </p:nvSpPr>
        <p:spPr>
          <a:xfrm>
            <a:off x="912036" y="7954609"/>
            <a:ext cx="2159843"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10</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00</a:t>
            </a:r>
            <a:r>
              <a:rPr kumimoji="1" lang="ja-JP" altLang="en-US" sz="1400" b="1" dirty="0">
                <a:latin typeface="メイリオ" panose="020B0604030504040204" pitchFamily="50" charset="-128"/>
                <a:ea typeface="メイリオ" panose="020B0604030504040204" pitchFamily="50" charset="-128"/>
              </a:rPr>
              <a:t> 開会式</a:t>
            </a:r>
            <a:endParaRPr kumimoji="1" lang="en-US" altLang="ja-JP" sz="1400" b="1"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B2026C2A-A1A2-4715-A377-3A68CEF4BB77}"/>
              </a:ext>
            </a:extLst>
          </p:cNvPr>
          <p:cNvSpPr txBox="1"/>
          <p:nvPr/>
        </p:nvSpPr>
        <p:spPr>
          <a:xfrm>
            <a:off x="1036536" y="6440160"/>
            <a:ext cx="1054348" cy="338554"/>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500</a:t>
            </a:r>
            <a:endParaRPr kumimoji="1" lang="en-US" altLang="ja-JP" sz="650" b="1"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93F894D5-8928-4D97-B3E5-0A8A0B77AE98}"/>
              </a:ext>
            </a:extLst>
          </p:cNvPr>
          <p:cNvSpPr txBox="1"/>
          <p:nvPr/>
        </p:nvSpPr>
        <p:spPr>
          <a:xfrm>
            <a:off x="2906974" y="7043332"/>
            <a:ext cx="507299" cy="230832"/>
          </a:xfrm>
          <a:prstGeom prst="rect">
            <a:avLst/>
          </a:prstGeom>
          <a:noFill/>
        </p:spPr>
        <p:txBody>
          <a:bodyPr wrap="square" rtlCol="0">
            <a:spAutoFit/>
          </a:bodyPr>
          <a:lstStyle/>
          <a:p>
            <a:r>
              <a:rPr kumimoji="1" lang="en-US" altLang="ja-JP" sz="900" b="1" dirty="0">
                <a:latin typeface="メイリオ" panose="020B0604030504040204" pitchFamily="50" charset="-128"/>
                <a:ea typeface="メイリオ" panose="020B0604030504040204" pitchFamily="50" charset="-128"/>
              </a:rPr>
              <a:t>2022</a:t>
            </a:r>
          </a:p>
        </p:txBody>
      </p:sp>
      <p:sp>
        <p:nvSpPr>
          <p:cNvPr id="30" name="テキスト ボックス 29">
            <a:extLst>
              <a:ext uri="{FF2B5EF4-FFF2-40B4-BE49-F238E27FC236}">
                <a16:creationId xmlns:a16="http://schemas.microsoft.com/office/drawing/2014/main" id="{D9E12C0C-83B6-4CB7-A344-0FB699AE1431}"/>
              </a:ext>
            </a:extLst>
          </p:cNvPr>
          <p:cNvSpPr txBox="1"/>
          <p:nvPr/>
        </p:nvSpPr>
        <p:spPr>
          <a:xfrm>
            <a:off x="3348690" y="7043332"/>
            <a:ext cx="340205" cy="230832"/>
          </a:xfrm>
          <a:prstGeom prst="rect">
            <a:avLst/>
          </a:prstGeom>
          <a:noFill/>
        </p:spPr>
        <p:txBody>
          <a:bodyPr wrap="square" rtlCol="0">
            <a:spAutoFit/>
          </a:bodyPr>
          <a:lstStyle/>
          <a:p>
            <a:r>
              <a:rPr kumimoji="1" lang="en-US" altLang="ja-JP" sz="900" b="1" dirty="0">
                <a:latin typeface="メイリオ" panose="020B0604030504040204" pitchFamily="50" charset="-128"/>
                <a:ea typeface="メイリオ" panose="020B0604030504040204" pitchFamily="50" charset="-128"/>
              </a:rPr>
              <a:t>1</a:t>
            </a:r>
          </a:p>
        </p:txBody>
      </p:sp>
      <p:sp>
        <p:nvSpPr>
          <p:cNvPr id="31" name="テキスト ボックス 30">
            <a:extLst>
              <a:ext uri="{FF2B5EF4-FFF2-40B4-BE49-F238E27FC236}">
                <a16:creationId xmlns:a16="http://schemas.microsoft.com/office/drawing/2014/main" id="{EB057A9E-314D-47E6-A97C-529AD839F1D7}"/>
              </a:ext>
            </a:extLst>
          </p:cNvPr>
          <p:cNvSpPr txBox="1"/>
          <p:nvPr/>
        </p:nvSpPr>
        <p:spPr>
          <a:xfrm>
            <a:off x="3537216" y="7050156"/>
            <a:ext cx="340205" cy="230832"/>
          </a:xfrm>
          <a:prstGeom prst="rect">
            <a:avLst/>
          </a:prstGeom>
          <a:noFill/>
        </p:spPr>
        <p:txBody>
          <a:bodyPr wrap="square" rtlCol="0">
            <a:spAutoFit/>
          </a:bodyPr>
          <a:lstStyle/>
          <a:p>
            <a:r>
              <a:rPr kumimoji="1" lang="en-US" altLang="ja-JP" sz="900" b="1" dirty="0">
                <a:latin typeface="メイリオ" panose="020B0604030504040204" pitchFamily="50" charset="-128"/>
                <a:ea typeface="メイリオ" panose="020B0604030504040204" pitchFamily="50" charset="-128"/>
              </a:rPr>
              <a:t>21</a:t>
            </a:r>
          </a:p>
        </p:txBody>
      </p:sp>
      <p:sp>
        <p:nvSpPr>
          <p:cNvPr id="32" name="テキスト ボックス 31">
            <a:extLst>
              <a:ext uri="{FF2B5EF4-FFF2-40B4-BE49-F238E27FC236}">
                <a16:creationId xmlns:a16="http://schemas.microsoft.com/office/drawing/2014/main" id="{69449E09-65AA-403B-8AF6-D37D49505A48}"/>
              </a:ext>
            </a:extLst>
          </p:cNvPr>
          <p:cNvSpPr txBox="1"/>
          <p:nvPr/>
        </p:nvSpPr>
        <p:spPr>
          <a:xfrm>
            <a:off x="3837116" y="7050156"/>
            <a:ext cx="340205" cy="230832"/>
          </a:xfrm>
          <a:prstGeom prst="rect">
            <a:avLst/>
          </a:prstGeom>
          <a:noFill/>
        </p:spPr>
        <p:txBody>
          <a:bodyPr wrap="square" rtlCol="0">
            <a:spAutoFit/>
          </a:bodyPr>
          <a:lstStyle/>
          <a:p>
            <a:r>
              <a:rPr kumimoji="1" lang="ja-JP" altLang="en-US" sz="900" b="1" dirty="0">
                <a:latin typeface="メイリオ" panose="020B0604030504040204" pitchFamily="50" charset="-128"/>
                <a:ea typeface="メイリオ" panose="020B0604030504040204" pitchFamily="50" charset="-128"/>
              </a:rPr>
              <a:t>金</a:t>
            </a:r>
            <a:endParaRPr kumimoji="1" lang="en-US" altLang="ja-JP" sz="900"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4EC22E-92E7-4CE0-A09A-25513606480E}"/>
              </a:ext>
            </a:extLst>
          </p:cNvPr>
          <p:cNvSpPr txBox="1"/>
          <p:nvPr/>
        </p:nvSpPr>
        <p:spPr>
          <a:xfrm>
            <a:off x="252466" y="8718847"/>
            <a:ext cx="5732115" cy="292388"/>
          </a:xfrm>
          <a:prstGeom prst="rect">
            <a:avLst/>
          </a:prstGeom>
          <a:noFill/>
        </p:spPr>
        <p:txBody>
          <a:bodyPr wrap="square" rtlCol="0">
            <a:spAutoFit/>
          </a:bodyPr>
          <a:lstStyle/>
          <a:p>
            <a:r>
              <a:rPr kumimoji="1" lang="ja-JP" altLang="en-US" sz="650" b="1" dirty="0">
                <a:solidFill>
                  <a:schemeClr val="bg1"/>
                </a:solidFill>
                <a:latin typeface="メイリオ" panose="020B0604030504040204" pitchFamily="50" charset="-128"/>
                <a:ea typeface="メイリオ" panose="020B0604030504040204" pitchFamily="50" charset="-128"/>
              </a:rPr>
              <a:t>主催：明治安田生命保険相互会社 仙台支社　協力：ベガルタ仙台　後援：Ｊリーグ</a:t>
            </a:r>
            <a:r>
              <a:rPr kumimoji="1" lang="en-US" altLang="ja-JP" sz="650" b="1" dirty="0">
                <a:solidFill>
                  <a:schemeClr val="bg1"/>
                </a:solidFill>
                <a:latin typeface="メイリオ" panose="020B0604030504040204" pitchFamily="50" charset="-128"/>
                <a:ea typeface="メイリオ" panose="020B0604030504040204" pitchFamily="50" charset="-128"/>
              </a:rPr>
              <a:t>〈</a:t>
            </a:r>
            <a:r>
              <a:rPr kumimoji="1" lang="ja-JP" altLang="en-US" sz="650" b="1" dirty="0">
                <a:solidFill>
                  <a:schemeClr val="bg1"/>
                </a:solidFill>
                <a:latin typeface="メイリオ" panose="020B0604030504040204" pitchFamily="50" charset="-128"/>
                <a:ea typeface="メイリオ" panose="020B0604030504040204" pitchFamily="50" charset="-128"/>
              </a:rPr>
              <a:t>公益社団法人 日本プロサッカーリーグ</a:t>
            </a:r>
            <a:r>
              <a:rPr kumimoji="1" lang="en-US" altLang="ja-JP" sz="650" b="1" dirty="0">
                <a:solidFill>
                  <a:schemeClr val="bg1"/>
                </a:solidFill>
                <a:latin typeface="メイリオ" panose="020B0604030504040204" pitchFamily="50" charset="-128"/>
                <a:ea typeface="メイリオ" panose="020B0604030504040204" pitchFamily="50" charset="-128"/>
              </a:rPr>
              <a:t>〉</a:t>
            </a:r>
            <a:r>
              <a:rPr kumimoji="1" lang="ja-JP" altLang="en-US" sz="650" b="1" dirty="0">
                <a:solidFill>
                  <a:schemeClr val="bg1"/>
                </a:solidFill>
                <a:latin typeface="メイリオ" panose="020B0604030504040204" pitchFamily="50" charset="-128"/>
                <a:ea typeface="メイリオ" panose="020B0604030504040204" pitchFamily="50" charset="-128"/>
              </a:rPr>
              <a:t>　</a:t>
            </a:r>
          </a:p>
          <a:p>
            <a:r>
              <a:rPr kumimoji="1" lang="ja-JP" altLang="en-US" sz="650" b="1" dirty="0">
                <a:solidFill>
                  <a:schemeClr val="bg1"/>
                </a:solidFill>
                <a:latin typeface="メイリオ" panose="020B0604030504040204" pitchFamily="50" charset="-128"/>
                <a:ea typeface="メイリオ" panose="020B0604030504040204" pitchFamily="50" charset="-128"/>
              </a:rPr>
              <a:t>コース監修：一般社団法人 日本ウオーキング協会　</a:t>
            </a:r>
          </a:p>
        </p:txBody>
      </p:sp>
      <p:sp>
        <p:nvSpPr>
          <p:cNvPr id="34" name="テキスト ボックス 33">
            <a:extLst>
              <a:ext uri="{FF2B5EF4-FFF2-40B4-BE49-F238E27FC236}">
                <a16:creationId xmlns:a16="http://schemas.microsoft.com/office/drawing/2014/main" id="{9E1DBFD2-2695-4165-822F-28221144809C}"/>
              </a:ext>
            </a:extLst>
          </p:cNvPr>
          <p:cNvSpPr txBox="1"/>
          <p:nvPr/>
        </p:nvSpPr>
        <p:spPr>
          <a:xfrm>
            <a:off x="3146477" y="5609094"/>
            <a:ext cx="413818"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土</a:t>
            </a:r>
            <a:endParaRPr kumimoji="1" lang="en-US" altLang="ja-JP" sz="1600" b="1"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B715BA1B-9D03-40B6-A49D-440A4BC140FE}"/>
              </a:ext>
            </a:extLst>
          </p:cNvPr>
          <p:cNvSpPr txBox="1"/>
          <p:nvPr/>
        </p:nvSpPr>
        <p:spPr>
          <a:xfrm>
            <a:off x="5901554" y="9015477"/>
            <a:ext cx="718790" cy="192360"/>
          </a:xfrm>
          <a:prstGeom prst="rect">
            <a:avLst/>
          </a:prstGeom>
          <a:noFill/>
        </p:spPr>
        <p:txBody>
          <a:bodyPr wrap="square" rtlCol="0">
            <a:spAutoFit/>
          </a:bodyPr>
          <a:lstStyle/>
          <a:p>
            <a:pPr algn="r"/>
            <a:r>
              <a:rPr kumimoji="1" lang="en-US" altLang="ja-JP" sz="650" b="1" dirty="0">
                <a:solidFill>
                  <a:schemeClr val="bg1"/>
                </a:solidFill>
                <a:latin typeface="メイリオ" panose="020B0604030504040204" pitchFamily="50" charset="-128"/>
                <a:ea typeface="メイリオ" panose="020B0604030504040204" pitchFamily="50" charset="-128"/>
              </a:rPr>
              <a:t>©J.LEAGUE</a:t>
            </a:r>
            <a:r>
              <a:rPr kumimoji="1" lang="ja-JP" altLang="en-US" sz="650" b="1" dirty="0">
                <a:solidFill>
                  <a:schemeClr val="bg1"/>
                </a:solidFill>
                <a:latin typeface="メイリオ" panose="020B0604030504040204" pitchFamily="50" charset="-128"/>
                <a:ea typeface="メイリオ" panose="020B0604030504040204" pitchFamily="50" charset="-128"/>
              </a:rPr>
              <a:t>　</a:t>
            </a:r>
          </a:p>
        </p:txBody>
      </p:sp>
      <p:sp>
        <p:nvSpPr>
          <p:cNvPr id="36" name="テキスト ボックス 35">
            <a:extLst>
              <a:ext uri="{FF2B5EF4-FFF2-40B4-BE49-F238E27FC236}">
                <a16:creationId xmlns:a16="http://schemas.microsoft.com/office/drawing/2014/main" id="{A162989B-EDC1-4360-8DC4-630C5815BF05}"/>
              </a:ext>
            </a:extLst>
          </p:cNvPr>
          <p:cNvSpPr txBox="1"/>
          <p:nvPr/>
        </p:nvSpPr>
        <p:spPr>
          <a:xfrm>
            <a:off x="915469" y="8266155"/>
            <a:ext cx="1110608"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12</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30</a:t>
            </a:r>
          </a:p>
        </p:txBody>
      </p:sp>
      <p:sp>
        <p:nvSpPr>
          <p:cNvPr id="37" name="テキスト ボックス 36">
            <a:extLst>
              <a:ext uri="{FF2B5EF4-FFF2-40B4-BE49-F238E27FC236}">
                <a16:creationId xmlns:a16="http://schemas.microsoft.com/office/drawing/2014/main" id="{271E77BE-7A0C-409A-9603-558E4C8B4FD8}"/>
              </a:ext>
            </a:extLst>
          </p:cNvPr>
          <p:cNvSpPr txBox="1"/>
          <p:nvPr/>
        </p:nvSpPr>
        <p:spPr>
          <a:xfrm>
            <a:off x="4443221" y="5429074"/>
            <a:ext cx="2069789" cy="369332"/>
          </a:xfrm>
          <a:prstGeom prst="rect">
            <a:avLst/>
          </a:prstGeom>
          <a:noFill/>
        </p:spPr>
        <p:txBody>
          <a:bodyPr wrap="square" rtlCol="0" anchor="ctr">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ベガルタ仙台</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pic>
        <p:nvPicPr>
          <p:cNvPr id="38" name="図 37">
            <a:extLst>
              <a:ext uri="{FF2B5EF4-FFF2-40B4-BE49-F238E27FC236}">
                <a16:creationId xmlns:a16="http://schemas.microsoft.com/office/drawing/2014/main" id="{82783AC2-B981-4E40-9EC3-5A1AAB7164F3}"/>
              </a:ext>
            </a:extLst>
          </p:cNvPr>
          <p:cNvPicPr>
            <a:picLocks noChangeAspect="1"/>
          </p:cNvPicPr>
          <p:nvPr/>
        </p:nvPicPr>
        <p:blipFill>
          <a:blip r:embed="rId4"/>
          <a:stretch>
            <a:fillRect/>
          </a:stretch>
        </p:blipFill>
        <p:spPr>
          <a:xfrm>
            <a:off x="5980828" y="5385244"/>
            <a:ext cx="471646" cy="430312"/>
          </a:xfrm>
          <a:prstGeom prst="rect">
            <a:avLst/>
          </a:prstGeom>
        </p:spPr>
      </p:pic>
      <p:pic>
        <p:nvPicPr>
          <p:cNvPr id="39" name="図 38">
            <a:extLst>
              <a:ext uri="{FF2B5EF4-FFF2-40B4-BE49-F238E27FC236}">
                <a16:creationId xmlns:a16="http://schemas.microsoft.com/office/drawing/2014/main" id="{6BED2B84-6F7F-4757-998E-8909B6FD7CDB}"/>
              </a:ext>
            </a:extLst>
          </p:cNvPr>
          <p:cNvPicPr>
            <a:picLocks noChangeAspect="1"/>
          </p:cNvPicPr>
          <p:nvPr/>
        </p:nvPicPr>
        <p:blipFill>
          <a:blip r:embed="rId5"/>
          <a:stretch>
            <a:fillRect/>
          </a:stretch>
        </p:blipFill>
        <p:spPr>
          <a:xfrm>
            <a:off x="6045069" y="5252906"/>
            <a:ext cx="450259" cy="69021"/>
          </a:xfrm>
          <a:prstGeom prst="rect">
            <a:avLst/>
          </a:prstGeom>
        </p:spPr>
      </p:pic>
      <p:pic>
        <p:nvPicPr>
          <p:cNvPr id="40" name="図 39" descr="草, 屋外, 人, スーツ が含まれている画像&#10;&#10;自動的に生成された説明">
            <a:extLst>
              <a:ext uri="{FF2B5EF4-FFF2-40B4-BE49-F238E27FC236}">
                <a16:creationId xmlns:a16="http://schemas.microsoft.com/office/drawing/2014/main" id="{92EC76C5-B82D-4892-A564-05C0C879A26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9156" t="12474" r="23782" b="38580"/>
          <a:stretch/>
        </p:blipFill>
        <p:spPr>
          <a:xfrm>
            <a:off x="4692549" y="6286901"/>
            <a:ext cx="1562383" cy="2010231"/>
          </a:xfrm>
          <a:prstGeom prst="rect">
            <a:avLst/>
          </a:prstGeom>
        </p:spPr>
      </p:pic>
      <p:sp>
        <p:nvSpPr>
          <p:cNvPr id="41" name="正方形/長方形 40">
            <a:extLst>
              <a:ext uri="{FF2B5EF4-FFF2-40B4-BE49-F238E27FC236}">
                <a16:creationId xmlns:a16="http://schemas.microsoft.com/office/drawing/2014/main" id="{D6814F69-3546-41FF-98C1-3B44D8CF3BB5}"/>
              </a:ext>
            </a:extLst>
          </p:cNvPr>
          <p:cNvSpPr/>
          <p:nvPr/>
        </p:nvSpPr>
        <p:spPr>
          <a:xfrm>
            <a:off x="4449752" y="5815556"/>
            <a:ext cx="2069789" cy="408496"/>
          </a:xfrm>
          <a:prstGeom prst="rect">
            <a:avLst/>
          </a:prstGeom>
          <a:solidFill>
            <a:srgbClr val="009D85"/>
          </a:solidFill>
          <a:ln>
            <a:solidFill>
              <a:srgbClr val="009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E86CC9A9-3408-45C1-8C29-C905CCBCD55F}"/>
              </a:ext>
            </a:extLst>
          </p:cNvPr>
          <p:cNvSpPr/>
          <p:nvPr/>
        </p:nvSpPr>
        <p:spPr>
          <a:xfrm>
            <a:off x="4407927" y="5775864"/>
            <a:ext cx="2145441" cy="461665"/>
          </a:xfrm>
          <a:prstGeom prst="rect">
            <a:avLst/>
          </a:prstGeom>
        </p:spPr>
        <p:txBody>
          <a:bodyPr wrap="square">
            <a:spAutoFit/>
          </a:bodyPr>
          <a:lstStyle/>
          <a:p>
            <a:r>
              <a:rPr kumimoji="1" lang="ja-JP" altLang="en-US" sz="1200" b="1" dirty="0">
                <a:solidFill>
                  <a:schemeClr val="bg1"/>
                </a:solidFill>
                <a:latin typeface="メイリオ" panose="020B0604030504040204" pitchFamily="50" charset="-128"/>
                <a:ea typeface="メイリオ" panose="020B0604030504040204" pitchFamily="50" charset="-128"/>
              </a:rPr>
              <a:t>菅井 直樹さん</a:t>
            </a:r>
            <a:endParaRPr kumimoji="1" lang="en-US" altLang="ja-JP" sz="1200" b="1" dirty="0">
              <a:solidFill>
                <a:schemeClr val="bg1"/>
              </a:solidFill>
              <a:latin typeface="メイリオ" panose="020B0604030504040204" pitchFamily="50" charset="-128"/>
              <a:ea typeface="メイリオ" panose="020B0604030504040204" pitchFamily="50" charset="-128"/>
            </a:endParaRPr>
          </a:p>
          <a:p>
            <a:r>
              <a:rPr kumimoji="1" lang="en-US" altLang="ja-JP" sz="1200" b="1" dirty="0">
                <a:solidFill>
                  <a:schemeClr val="bg1"/>
                </a:solidFill>
                <a:latin typeface="メイリオ" panose="020B0604030504040204" pitchFamily="50" charset="-128"/>
                <a:ea typeface="メイリオ" panose="020B0604030504040204" pitchFamily="50" charset="-128"/>
              </a:rPr>
              <a:t>(</a:t>
            </a:r>
            <a:r>
              <a:rPr kumimoji="1" lang="ja-JP" altLang="en-US" sz="1200" b="1" dirty="0">
                <a:solidFill>
                  <a:schemeClr val="bg1"/>
                </a:solidFill>
                <a:latin typeface="メイリオ" panose="020B0604030504040204" pitchFamily="50" charset="-128"/>
                <a:ea typeface="メイリオ" panose="020B0604030504040204" pitchFamily="50" charset="-128"/>
              </a:rPr>
              <a:t>地域連携課スタッフ</a:t>
            </a:r>
            <a:r>
              <a:rPr kumimoji="1" lang="en-US" altLang="ja-JP" sz="1200" b="1" dirty="0">
                <a:solidFill>
                  <a:schemeClr val="bg1"/>
                </a:solidFill>
                <a:latin typeface="メイリオ" panose="020B0604030504040204" pitchFamily="50" charset="-128"/>
                <a:ea typeface="メイリオ" panose="020B0604030504040204" pitchFamily="50" charset="-128"/>
              </a:rPr>
              <a:t>)</a:t>
            </a:r>
            <a:r>
              <a:rPr kumimoji="1" lang="ja-JP" altLang="en-US" sz="1100" b="1" dirty="0">
                <a:solidFill>
                  <a:schemeClr val="bg1"/>
                </a:solidFill>
                <a:latin typeface="メイリオ" panose="020B0604030504040204" pitchFamily="50" charset="-128"/>
                <a:ea typeface="メイリオ" panose="020B0604030504040204" pitchFamily="50" charset="-128"/>
              </a:rPr>
              <a:t>が来場</a:t>
            </a:r>
            <a:endParaRPr kumimoji="1" lang="en-US" altLang="ja-JP" sz="1100" b="1" dirty="0">
              <a:solidFill>
                <a:schemeClr val="bg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B7D8A956-BB68-44A2-B997-320EE8A11215}"/>
              </a:ext>
            </a:extLst>
          </p:cNvPr>
          <p:cNvSpPr/>
          <p:nvPr/>
        </p:nvSpPr>
        <p:spPr>
          <a:xfrm>
            <a:off x="5519604" y="6267068"/>
            <a:ext cx="785793" cy="169277"/>
          </a:xfrm>
          <a:prstGeom prst="rect">
            <a:avLst/>
          </a:prstGeom>
        </p:spPr>
        <p:txBody>
          <a:bodyPr wrap="none">
            <a:spAutoFit/>
          </a:bodyPr>
          <a:lstStyle/>
          <a:p>
            <a:r>
              <a:rPr lang="en-US" altLang="ja-JP" sz="500" dirty="0">
                <a:latin typeface="Arial" panose="020B0604020202020204" pitchFamily="34" charset="0"/>
                <a:ea typeface="ＭＳ Ｐゴシック" panose="020B0600070205080204" pitchFamily="50" charset="-128"/>
              </a:rPr>
              <a:t>©VEGALTA SENDAI</a:t>
            </a:r>
            <a:endParaRPr lang="ja-JP" altLang="en-US" sz="500" dirty="0"/>
          </a:p>
        </p:txBody>
      </p:sp>
    </p:spTree>
    <p:extLst>
      <p:ext uri="{BB962C8B-B14F-4D97-AF65-F5344CB8AC3E}">
        <p14:creationId xmlns:p14="http://schemas.microsoft.com/office/powerpoint/2010/main" val="419102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61784371-A83F-4915-9C5D-1E0FF70B0F20}"/>
              </a:ext>
            </a:extLst>
          </p:cNvPr>
          <p:cNvSpPr txBox="1"/>
          <p:nvPr/>
        </p:nvSpPr>
        <p:spPr>
          <a:xfrm>
            <a:off x="233969" y="8942457"/>
            <a:ext cx="3293977" cy="677108"/>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仙台支社</a:t>
            </a:r>
            <a:endParaRPr kumimoji="1" lang="en-US" altLang="ja-JP" sz="1100" b="1" dirty="0">
              <a:latin typeface="メイリオ" panose="020B0604030504040204" pitchFamily="50" charset="-128"/>
              <a:ea typeface="メイリオ" panose="020B0604030504040204" pitchFamily="50" charset="-128"/>
            </a:endParaRPr>
          </a:p>
          <a:p>
            <a:r>
              <a:rPr kumimoji="1" lang="ja-JP" altLang="en-US" sz="900" b="1" dirty="0">
                <a:latin typeface="メイリオ" panose="020B0604030504040204" pitchFamily="50" charset="-128"/>
                <a:ea typeface="メイリオ" panose="020B0604030504040204" pitchFamily="50" charset="-128"/>
              </a:rPr>
              <a:t>〒</a:t>
            </a:r>
            <a:r>
              <a:rPr kumimoji="1" lang="en-US" altLang="ja-JP" sz="900" b="1" dirty="0">
                <a:latin typeface="メイリオ" panose="020B0604030504040204" pitchFamily="50" charset="-128"/>
                <a:ea typeface="メイリオ" panose="020B0604030504040204" pitchFamily="50" charset="-128"/>
              </a:rPr>
              <a:t>980-8448 </a:t>
            </a:r>
            <a:r>
              <a:rPr kumimoji="1" lang="ja-JP" altLang="en-US" sz="900" b="1" dirty="0">
                <a:latin typeface="メイリオ" panose="020B0604030504040204" pitchFamily="50" charset="-128"/>
                <a:ea typeface="メイリオ" panose="020B0604030504040204" pitchFamily="50" charset="-128"/>
              </a:rPr>
              <a:t>仙台市青葉区中央</a:t>
            </a:r>
            <a:r>
              <a:rPr kumimoji="1" lang="en-US" altLang="ja-JP" sz="900" b="1" dirty="0">
                <a:latin typeface="メイリオ" panose="020B0604030504040204" pitchFamily="50" charset="-128"/>
                <a:ea typeface="メイリオ" panose="020B0604030504040204" pitchFamily="50" charset="-128"/>
              </a:rPr>
              <a:t>2-10-30</a:t>
            </a:r>
            <a:r>
              <a:rPr kumimoji="1" lang="ja-JP" altLang="en-US" sz="900" b="1" dirty="0">
                <a:latin typeface="メイリオ" panose="020B0604030504040204" pitchFamily="50" charset="-128"/>
                <a:ea typeface="メイリオ" panose="020B0604030504040204" pitchFamily="50" charset="-128"/>
              </a:rPr>
              <a:t>仙台明芳ﾋﾞﾙ</a:t>
            </a:r>
            <a:r>
              <a:rPr kumimoji="1" lang="en-US" altLang="ja-JP" sz="900" b="1" dirty="0">
                <a:latin typeface="メイリオ" panose="020B0604030504040204" pitchFamily="50" charset="-128"/>
                <a:ea typeface="メイリオ" panose="020B0604030504040204" pitchFamily="50" charset="-128"/>
              </a:rPr>
              <a:t>7F</a:t>
            </a:r>
          </a:p>
          <a:p>
            <a:r>
              <a:rPr kumimoji="1" lang="en-US" altLang="ja-JP" sz="900" b="1" dirty="0">
                <a:latin typeface="メイリオ" panose="020B0604030504040204" pitchFamily="50" charset="-128"/>
                <a:ea typeface="メイリオ" panose="020B0604030504040204" pitchFamily="50" charset="-128"/>
              </a:rPr>
              <a:t>TEL</a:t>
            </a:r>
            <a:r>
              <a:rPr kumimoji="1" lang="ja-JP" altLang="en-US" sz="900" b="1" dirty="0" err="1">
                <a:latin typeface="メイリオ" panose="020B0604030504040204" pitchFamily="50" charset="-128"/>
                <a:ea typeface="メイリオ" panose="020B0604030504040204" pitchFamily="50" charset="-128"/>
              </a:rPr>
              <a:t>．</a:t>
            </a:r>
            <a:r>
              <a:rPr kumimoji="1" lang="en-US" altLang="ja-JP" sz="900" b="1" dirty="0">
                <a:latin typeface="メイリオ" panose="020B0604030504040204" pitchFamily="50" charset="-128"/>
                <a:ea typeface="メイリオ" panose="020B0604030504040204" pitchFamily="50" charset="-128"/>
              </a:rPr>
              <a:t>022-263-1331</a:t>
            </a:r>
          </a:p>
          <a:p>
            <a:r>
              <a:rPr kumimoji="1" lang="ja-JP" altLang="en-US" sz="900" b="1" dirty="0">
                <a:latin typeface="メイリオ" panose="020B0604030504040204" pitchFamily="50" charset="-128"/>
                <a:ea typeface="メイリオ" panose="020B0604030504040204" pitchFamily="50" charset="-128"/>
              </a:rPr>
              <a:t>ホームページ </a:t>
            </a:r>
            <a:r>
              <a:rPr kumimoji="1" lang="en-US" altLang="ja-JP" sz="900" b="1" dirty="0">
                <a:latin typeface="メイリオ" panose="020B0604030504040204" pitchFamily="50" charset="-128"/>
                <a:ea typeface="メイリオ" panose="020B0604030504040204" pitchFamily="50" charset="-128"/>
              </a:rPr>
              <a:t>https://www.meijiyasuda.co.jp/</a:t>
            </a:r>
            <a:endParaRPr kumimoji="1" lang="ja-JP" altLang="en-US" sz="900" b="1"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DC6CC8A5-89CB-4829-BACE-F2480BA4175F}"/>
              </a:ext>
            </a:extLst>
          </p:cNvPr>
          <p:cNvSpPr txBox="1"/>
          <p:nvPr/>
        </p:nvSpPr>
        <p:spPr>
          <a:xfrm>
            <a:off x="4174132" y="326425"/>
            <a:ext cx="2403914" cy="215444"/>
          </a:xfrm>
          <a:prstGeom prst="rect">
            <a:avLst/>
          </a:prstGeom>
          <a:noFill/>
        </p:spPr>
        <p:txBody>
          <a:bodyPr wrap="square" rtlCol="0">
            <a:spAutoFit/>
          </a:bodyPr>
          <a:lstStyle/>
          <a:p>
            <a:pPr algn="r"/>
            <a:r>
              <a:rPr kumimoji="1" lang="ja-JP" altLang="en-US" sz="800" b="1" dirty="0">
                <a:solidFill>
                  <a:schemeClr val="bg1"/>
                </a:solidFill>
                <a:latin typeface="メイリオ" panose="020B0604030504040204" pitchFamily="50" charset="-128"/>
                <a:ea typeface="メイリオ" panose="020B0604030504040204" pitchFamily="50" charset="-128"/>
              </a:rPr>
              <a:t>七北田公園周辺を歩く約４</a:t>
            </a:r>
            <a:r>
              <a:rPr kumimoji="1" lang="en-US" altLang="ja-JP" sz="800" b="1" dirty="0">
                <a:solidFill>
                  <a:schemeClr val="bg1"/>
                </a:solidFill>
                <a:latin typeface="メイリオ" panose="020B0604030504040204" pitchFamily="50" charset="-128"/>
                <a:ea typeface="メイリオ" panose="020B0604030504040204" pitchFamily="50" charset="-128"/>
              </a:rPr>
              <a:t>km</a:t>
            </a:r>
            <a:r>
              <a:rPr kumimoji="1" lang="ja-JP" altLang="en-US" sz="800" b="1" dirty="0">
                <a:solidFill>
                  <a:schemeClr val="bg1"/>
                </a:solidFill>
                <a:latin typeface="メイリオ" panose="020B0604030504040204" pitchFamily="50" charset="-128"/>
                <a:ea typeface="メイリオ" panose="020B0604030504040204" pitchFamily="50" charset="-128"/>
              </a:rPr>
              <a:t>のコースです。</a:t>
            </a:r>
          </a:p>
        </p:txBody>
      </p:sp>
      <p:sp>
        <p:nvSpPr>
          <p:cNvPr id="21" name="テキスト ボックス 20">
            <a:extLst>
              <a:ext uri="{FF2B5EF4-FFF2-40B4-BE49-F238E27FC236}">
                <a16:creationId xmlns:a16="http://schemas.microsoft.com/office/drawing/2014/main" id="{57F5C609-CBD4-4278-A71B-0A73A901089B}"/>
              </a:ext>
            </a:extLst>
          </p:cNvPr>
          <p:cNvSpPr txBox="1"/>
          <p:nvPr/>
        </p:nvSpPr>
        <p:spPr>
          <a:xfrm>
            <a:off x="3052764" y="3469395"/>
            <a:ext cx="3681411" cy="215444"/>
          </a:xfrm>
          <a:prstGeom prst="rect">
            <a:avLst/>
          </a:prstGeom>
          <a:noFill/>
        </p:spPr>
        <p:txBody>
          <a:bodyPr wrap="square" rtlCol="0">
            <a:spAutoFit/>
          </a:bodyPr>
          <a:lstStyle/>
          <a:p>
            <a:r>
              <a:rPr kumimoji="1" lang="en-US" altLang="ja-JP" sz="800" b="1" dirty="0">
                <a:latin typeface="メイリオ" panose="020B0604030504040204" pitchFamily="50" charset="-128"/>
                <a:ea typeface="メイリオ" panose="020B0604030504040204" pitchFamily="50" charset="-128"/>
              </a:rPr>
              <a:t>※</a:t>
            </a:r>
            <a:r>
              <a:rPr kumimoji="1" lang="ja-JP" altLang="en-US" sz="800" b="1" dirty="0">
                <a:latin typeface="メイリオ" panose="020B0604030504040204" pitchFamily="50" charset="-128"/>
                <a:ea typeface="メイリオ" panose="020B0604030504040204" pitchFamily="50" charset="-128"/>
              </a:rPr>
              <a:t>コースは変更する場合がございます。</a:t>
            </a:r>
            <a:r>
              <a:rPr kumimoji="1" lang="en-US" altLang="ja-JP" sz="800" b="1" dirty="0">
                <a:latin typeface="メイリオ" panose="020B0604030504040204" pitchFamily="50" charset="-128"/>
                <a:ea typeface="メイリオ" panose="020B0604030504040204" pitchFamily="50" charset="-128"/>
              </a:rPr>
              <a:t>※</a:t>
            </a:r>
            <a:r>
              <a:rPr kumimoji="1" lang="ja-JP" altLang="en-US" sz="800" b="1" dirty="0">
                <a:latin typeface="メイリオ" panose="020B0604030504040204" pitchFamily="50" charset="-128"/>
                <a:ea typeface="メイリオ" panose="020B0604030504040204" pitchFamily="50" charset="-128"/>
              </a:rPr>
              <a:t>約</a:t>
            </a:r>
            <a:r>
              <a:rPr kumimoji="1" lang="en-US" altLang="ja-JP" sz="800" b="1" dirty="0">
                <a:latin typeface="メイリオ" panose="020B0604030504040204" pitchFamily="50" charset="-128"/>
                <a:ea typeface="メイリオ" panose="020B0604030504040204" pitchFamily="50" charset="-128"/>
              </a:rPr>
              <a:t>1</a:t>
            </a:r>
            <a:r>
              <a:rPr kumimoji="1" lang="ja-JP" altLang="en-US" sz="800" b="1" dirty="0">
                <a:latin typeface="メイリオ" panose="020B0604030504040204" pitchFamily="50" charset="-128"/>
                <a:ea typeface="メイリオ" panose="020B0604030504040204" pitchFamily="50" charset="-128"/>
              </a:rPr>
              <a:t>時間かけて歩くコースです。</a:t>
            </a:r>
          </a:p>
        </p:txBody>
      </p:sp>
      <p:grpSp>
        <p:nvGrpSpPr>
          <p:cNvPr id="22" name="グループ化 21">
            <a:extLst>
              <a:ext uri="{FF2B5EF4-FFF2-40B4-BE49-F238E27FC236}">
                <a16:creationId xmlns:a16="http://schemas.microsoft.com/office/drawing/2014/main" id="{758F8AB4-3830-41D8-A440-B349FAD16174}"/>
              </a:ext>
            </a:extLst>
          </p:cNvPr>
          <p:cNvGrpSpPr/>
          <p:nvPr/>
        </p:nvGrpSpPr>
        <p:grpSpPr>
          <a:xfrm>
            <a:off x="221979" y="3857777"/>
            <a:ext cx="6512195" cy="715114"/>
            <a:chOff x="221979" y="3648142"/>
            <a:chExt cx="6512195" cy="715114"/>
          </a:xfrm>
        </p:grpSpPr>
        <p:sp>
          <p:nvSpPr>
            <p:cNvPr id="23" name="テキスト ボックス 22">
              <a:extLst>
                <a:ext uri="{FF2B5EF4-FFF2-40B4-BE49-F238E27FC236}">
                  <a16:creationId xmlns:a16="http://schemas.microsoft.com/office/drawing/2014/main" id="{279D8D70-D7F3-4EAB-B7E4-F7BBA7498168}"/>
                </a:ext>
              </a:extLst>
            </p:cNvPr>
            <p:cNvSpPr txBox="1"/>
            <p:nvPr/>
          </p:nvSpPr>
          <p:spPr>
            <a:xfrm>
              <a:off x="221979" y="3648142"/>
              <a:ext cx="1316628" cy="230832"/>
            </a:xfrm>
            <a:prstGeom prst="rect">
              <a:avLst/>
            </a:prstGeom>
            <a:noFill/>
          </p:spPr>
          <p:txBody>
            <a:bodyPr wrap="square" rtlCol="0">
              <a:spAutoFit/>
            </a:bodyPr>
            <a:lstStyle/>
            <a:p>
              <a:r>
                <a:rPr kumimoji="1" lang="ja-JP" altLang="en-US" sz="900" b="1" dirty="0">
                  <a:latin typeface="メイリオ" panose="020B0604030504040204" pitchFamily="50" charset="-128"/>
                  <a:ea typeface="メイリオ" panose="020B0604030504040204" pitchFamily="50" charset="-128"/>
                </a:rPr>
                <a:t>■参加資格</a:t>
              </a:r>
            </a:p>
          </p:txBody>
        </p:sp>
        <p:sp>
          <p:nvSpPr>
            <p:cNvPr id="24" name="テキスト ボックス 23">
              <a:extLst>
                <a:ext uri="{FF2B5EF4-FFF2-40B4-BE49-F238E27FC236}">
                  <a16:creationId xmlns:a16="http://schemas.microsoft.com/office/drawing/2014/main" id="{7F1636C4-EA27-4CCE-A5E0-2AD0046BE271}"/>
                </a:ext>
              </a:extLst>
            </p:cNvPr>
            <p:cNvSpPr txBox="1"/>
            <p:nvPr/>
          </p:nvSpPr>
          <p:spPr>
            <a:xfrm>
              <a:off x="236266" y="3778481"/>
              <a:ext cx="6497908" cy="584775"/>
            </a:xfrm>
            <a:prstGeom prst="rect">
              <a:avLst/>
            </a:prstGeom>
            <a:noFill/>
          </p:spPr>
          <p:txBody>
            <a:bodyPr wrap="square" rtlCol="0">
              <a:spAutoFit/>
            </a:bodyPr>
            <a:lstStyle/>
            <a:p>
              <a:r>
                <a:rPr kumimoji="1" lang="ja-JP" altLang="en-US" sz="800" spc="-90" dirty="0">
                  <a:latin typeface="メイリオ" panose="020B0604030504040204" pitchFamily="50" charset="-128"/>
                  <a:ea typeface="メイリオ" panose="020B0604030504040204" pitchFamily="50" charset="-128"/>
                </a:rPr>
                <a:t>●交通ルールやイベント規則を守り、万全な健康管理の下、ご自身で時間内のゴールをめざせる方。</a:t>
              </a:r>
              <a:r>
                <a:rPr kumimoji="1" lang="en-US" altLang="ja-JP" sz="800" spc="-90" dirty="0">
                  <a:latin typeface="メイリオ" panose="020B0604030504040204" pitchFamily="50" charset="-128"/>
                  <a:ea typeface="メイリオ" panose="020B0604030504040204" pitchFamily="50" charset="-128"/>
                </a:rPr>
                <a:t>※</a:t>
              </a:r>
              <a:r>
                <a:rPr kumimoji="1" lang="ja-JP" altLang="en-US" sz="800" spc="-90" dirty="0">
                  <a:latin typeface="メイリオ" panose="020B0604030504040204" pitchFamily="50" charset="-128"/>
                  <a:ea typeface="メイリオ" panose="020B0604030504040204" pitchFamily="50" charset="-128"/>
                </a:rPr>
                <a:t>居住地、国籍、年齢、性別等は一切問いません。</a:t>
              </a:r>
            </a:p>
            <a:p>
              <a:r>
                <a:rPr kumimoji="1" lang="ja-JP" altLang="en-US" sz="800" spc="-90" dirty="0">
                  <a:latin typeface="メイリオ" panose="020B0604030504040204" pitchFamily="50" charset="-128"/>
                  <a:ea typeface="メイリオ" panose="020B0604030504040204" pitchFamily="50" charset="-128"/>
                </a:rPr>
                <a:t>●小学生以下は保護者の、介助が必要な方は介助者の参加・同伴が必要です。</a:t>
              </a:r>
              <a:endParaRPr kumimoji="1" lang="en-US" altLang="ja-JP" sz="800" spc="-90" dirty="0">
                <a:latin typeface="メイリオ" panose="020B0604030504040204" pitchFamily="50" charset="-128"/>
                <a:ea typeface="メイリオ" panose="020B0604030504040204" pitchFamily="50" charset="-128"/>
              </a:endParaRPr>
            </a:p>
            <a:p>
              <a:r>
                <a:rPr kumimoji="1" lang="ja-JP" altLang="en-US" sz="800" spc="-90" dirty="0">
                  <a:latin typeface="メイリオ" panose="020B0604030504040204" pitchFamily="50" charset="-128"/>
                  <a:ea typeface="メイリオ" panose="020B0604030504040204" pitchFamily="50" charset="-128"/>
                </a:rPr>
                <a:t>●本イベントの実施にあたりましては新型コロナウイルス感染拡大防止のため、受付時の検温、問診事項の確認等、さまざまな対策をさせていただきます。　</a:t>
              </a:r>
              <a:endParaRPr kumimoji="1" lang="en-US" altLang="ja-JP" sz="800" spc="-90" dirty="0">
                <a:latin typeface="メイリオ" panose="020B0604030504040204" pitchFamily="50" charset="-128"/>
                <a:ea typeface="メイリオ" panose="020B0604030504040204" pitchFamily="50" charset="-128"/>
              </a:endParaRPr>
            </a:p>
            <a:p>
              <a:r>
                <a:rPr kumimoji="1" lang="ja-JP" altLang="en-US" sz="800" spc="-90" dirty="0">
                  <a:latin typeface="メイリオ" panose="020B0604030504040204" pitchFamily="50" charset="-128"/>
                  <a:ea typeface="メイリオ" panose="020B0604030504040204" pitchFamily="50" charset="-128"/>
                </a:rPr>
                <a:t>　みなさまにはご不便をおかけいたしますが、ご理解・ご協力のほど何卒よろしくお願いいたします。</a:t>
              </a:r>
            </a:p>
          </p:txBody>
        </p:sp>
      </p:grpSp>
      <p:grpSp>
        <p:nvGrpSpPr>
          <p:cNvPr id="25" name="グループ化 24">
            <a:extLst>
              <a:ext uri="{FF2B5EF4-FFF2-40B4-BE49-F238E27FC236}">
                <a16:creationId xmlns:a16="http://schemas.microsoft.com/office/drawing/2014/main" id="{0C3B8B92-4869-44F8-A98A-63BD06897CCB}"/>
              </a:ext>
            </a:extLst>
          </p:cNvPr>
          <p:cNvGrpSpPr/>
          <p:nvPr/>
        </p:nvGrpSpPr>
        <p:grpSpPr>
          <a:xfrm>
            <a:off x="221979" y="4490284"/>
            <a:ext cx="6631258" cy="1338447"/>
            <a:chOff x="221979" y="4348569"/>
            <a:chExt cx="6631258" cy="1338447"/>
          </a:xfrm>
        </p:grpSpPr>
        <p:sp>
          <p:nvSpPr>
            <p:cNvPr id="26" name="テキスト ボックス 25">
              <a:extLst>
                <a:ext uri="{FF2B5EF4-FFF2-40B4-BE49-F238E27FC236}">
                  <a16:creationId xmlns:a16="http://schemas.microsoft.com/office/drawing/2014/main" id="{0C424073-37D9-4EC0-AA31-9CCC2BA24F62}"/>
                </a:ext>
              </a:extLst>
            </p:cNvPr>
            <p:cNvSpPr txBox="1"/>
            <p:nvPr/>
          </p:nvSpPr>
          <p:spPr>
            <a:xfrm>
              <a:off x="221979" y="4348569"/>
              <a:ext cx="1316628" cy="230832"/>
            </a:xfrm>
            <a:prstGeom prst="rect">
              <a:avLst/>
            </a:prstGeom>
            <a:noFill/>
          </p:spPr>
          <p:txBody>
            <a:bodyPr wrap="square" rtlCol="0">
              <a:spAutoFit/>
            </a:bodyPr>
            <a:lstStyle/>
            <a:p>
              <a:r>
                <a:rPr kumimoji="1" lang="ja-JP" altLang="en-US" sz="900" b="1" dirty="0">
                  <a:latin typeface="メイリオ" panose="020B0604030504040204" pitchFamily="50" charset="-128"/>
                  <a:ea typeface="メイリオ" panose="020B0604030504040204" pitchFamily="50" charset="-128"/>
                </a:rPr>
                <a:t>■免責範囲</a:t>
              </a:r>
            </a:p>
          </p:txBody>
        </p:sp>
        <p:sp>
          <p:nvSpPr>
            <p:cNvPr id="38" name="テキスト ボックス 37">
              <a:extLst>
                <a:ext uri="{FF2B5EF4-FFF2-40B4-BE49-F238E27FC236}">
                  <a16:creationId xmlns:a16="http://schemas.microsoft.com/office/drawing/2014/main" id="{4D4EE917-8168-43CE-942A-E1CABFD1983A}"/>
                </a:ext>
              </a:extLst>
            </p:cNvPr>
            <p:cNvSpPr txBox="1"/>
            <p:nvPr/>
          </p:nvSpPr>
          <p:spPr>
            <a:xfrm>
              <a:off x="236266" y="4486687"/>
              <a:ext cx="6616971" cy="1200329"/>
            </a:xfrm>
            <a:prstGeom prst="rect">
              <a:avLst/>
            </a:prstGeom>
            <a:noFill/>
          </p:spPr>
          <p:txBody>
            <a:bodyPr wrap="square" rtlCol="0">
              <a:spAutoFit/>
            </a:bodyPr>
            <a:lstStyle/>
            <a:p>
              <a:r>
                <a:rPr kumimoji="1" lang="ja-JP" altLang="en-US" sz="800" spc="-90" dirty="0">
                  <a:latin typeface="メイリオ" panose="020B0604030504040204" pitchFamily="50" charset="-128"/>
                  <a:ea typeface="メイリオ" panose="020B0604030504040204" pitchFamily="50" charset="-128"/>
                </a:rPr>
                <a:t>●ウォーキングイベント開催にあたり、本イベント参加中の事故に備えて、主催者である明治安田生命は参加者を対象に</a:t>
              </a:r>
              <a:r>
                <a:rPr kumimoji="1" lang="zh-TW" altLang="en-US" sz="800" spc="-90" dirty="0">
                  <a:latin typeface="メイリオ" panose="020B0604030504040204" pitchFamily="50" charset="-128"/>
                  <a:ea typeface="メイリオ" panose="020B0604030504040204" pitchFamily="50" charset="-128"/>
                </a:rPr>
                <a:t>東京海上日動火災保険</a:t>
              </a:r>
              <a:r>
                <a:rPr kumimoji="1" lang="ja-JP" altLang="en-US" sz="800" spc="-90" dirty="0">
                  <a:latin typeface="メイリオ" panose="020B0604030504040204" pitchFamily="50" charset="-128"/>
                  <a:ea typeface="メイリオ" panose="020B0604030504040204" pitchFamily="50" charset="-128"/>
                </a:rPr>
                <a:t>の傷害保険</a:t>
              </a:r>
            </a:p>
            <a:p>
              <a:r>
                <a:rPr kumimoji="1" lang="ja-JP" altLang="en-US" sz="800" spc="-90" dirty="0">
                  <a:latin typeface="メイリオ" panose="020B0604030504040204" pitchFamily="50" charset="-128"/>
                  <a:ea typeface="メイリオ" panose="020B0604030504040204" pitchFamily="50" charset="-128"/>
                </a:rPr>
                <a:t>　に加入します（保険料は主催者である明治安田生命が負担します）。本イベント開催中の事故について、主催者側に重大な過失がある場合を除いて、</a:t>
              </a:r>
            </a:p>
            <a:p>
              <a:r>
                <a:rPr kumimoji="1" lang="ja-JP" altLang="en-US" sz="800" spc="-90" dirty="0">
                  <a:latin typeface="メイリオ" panose="020B0604030504040204" pitchFamily="50" charset="-128"/>
                  <a:ea typeface="メイリオ" panose="020B0604030504040204" pitchFamily="50" charset="-128"/>
                </a:rPr>
                <a:t>　その補償は上記傷害保険の範囲内となります。本イベント実施会場までの送迎は、保護者および保護者が同意したものが行なうものとし、送迎中の</a:t>
              </a:r>
            </a:p>
            <a:p>
              <a:r>
                <a:rPr kumimoji="1" lang="ja-JP" altLang="en-US" sz="800" spc="-90" dirty="0">
                  <a:latin typeface="メイリオ" panose="020B0604030504040204" pitchFamily="50" charset="-128"/>
                  <a:ea typeface="メイリオ" panose="020B0604030504040204" pitchFamily="50" charset="-128"/>
                </a:rPr>
                <a:t>　事故については傷害保険の補償範囲外となり、主催者にその責は問わないものとします。なお、この保険の加入にあたって</a:t>
              </a:r>
              <a:r>
                <a:rPr kumimoji="1" lang="zh-TW" altLang="en-US" sz="800" spc="-90" dirty="0">
                  <a:latin typeface="メイリオ" panose="020B0604030504040204" pitchFamily="50" charset="-128"/>
                  <a:ea typeface="メイリオ" panose="020B0604030504040204" pitchFamily="50" charset="-128"/>
                </a:rPr>
                <a:t>東京海上日動火災保険</a:t>
              </a:r>
              <a:r>
                <a:rPr kumimoji="1" lang="ja-JP" altLang="en-US" sz="800" spc="-90" dirty="0">
                  <a:latin typeface="メイリオ" panose="020B0604030504040204" pitchFamily="50" charset="-128"/>
                  <a:ea typeface="メイリオ" panose="020B0604030504040204" pitchFamily="50" charset="-128"/>
                </a:rPr>
                <a:t>へ</a:t>
              </a:r>
              <a:endParaRPr kumimoji="1" lang="en-US" altLang="ja-JP" sz="800" spc="-90" dirty="0">
                <a:latin typeface="メイリオ" panose="020B0604030504040204" pitchFamily="50" charset="-128"/>
                <a:ea typeface="メイリオ" panose="020B0604030504040204" pitchFamily="50" charset="-128"/>
              </a:endParaRPr>
            </a:p>
            <a:p>
              <a:r>
                <a:rPr kumimoji="1" lang="ja-JP" altLang="en-US" sz="800" spc="-90" dirty="0">
                  <a:latin typeface="メイリオ" panose="020B0604030504040204" pitchFamily="50" charset="-128"/>
                  <a:ea typeface="メイリオ" panose="020B0604030504040204" pitchFamily="50" charset="-128"/>
                </a:rPr>
                <a:t>　参加者の個人情報が提供されることはありません。</a:t>
              </a:r>
              <a:endParaRPr kumimoji="1" lang="en-US" altLang="ja-JP" sz="800" spc="-90" dirty="0">
                <a:latin typeface="メイリオ" panose="020B0604030504040204" pitchFamily="50" charset="-128"/>
                <a:ea typeface="メイリオ" panose="020B0604030504040204" pitchFamily="50" charset="-128"/>
              </a:endParaRPr>
            </a:p>
            <a:p>
              <a:r>
                <a:rPr kumimoji="1" lang="ja-JP" altLang="en-US" sz="800" spc="-90" dirty="0">
                  <a:latin typeface="メイリオ" panose="020B0604030504040204" pitchFamily="50" charset="-128"/>
                  <a:ea typeface="メイリオ" panose="020B0604030504040204" pitchFamily="50" charset="-128"/>
                </a:rPr>
                <a:t>●自然災害、歩行困難な荒天、インフルエンザの流行等不慮の事態が生じた場合、イベントを中止・中断する可能性があります。</a:t>
              </a:r>
            </a:p>
            <a:p>
              <a:r>
                <a:rPr kumimoji="1" lang="ja-JP" altLang="en-US" sz="800" spc="-90" dirty="0">
                  <a:latin typeface="メイリオ" panose="020B0604030504040204" pitchFamily="50" charset="-128"/>
                  <a:ea typeface="メイリオ" panose="020B0604030504040204" pitchFamily="50" charset="-128"/>
                </a:rPr>
                <a:t>●主催者は、コース上の安全確保に万全を尽くしておりますが、イベントスタッフの数には限りがあり、全てのご要望にお応えできない場合がございます。</a:t>
              </a:r>
              <a:endParaRPr kumimoji="1" lang="en-US" altLang="ja-JP" sz="800" spc="-90" dirty="0">
                <a:latin typeface="メイリオ" panose="020B0604030504040204" pitchFamily="50" charset="-128"/>
                <a:ea typeface="メイリオ" panose="020B0604030504040204" pitchFamily="50" charset="-128"/>
              </a:endParaRPr>
            </a:p>
            <a:p>
              <a:r>
                <a:rPr kumimoji="1" lang="ja-JP" altLang="en-US" sz="800" spc="-90" dirty="0">
                  <a:latin typeface="メイリオ" panose="020B0604030504040204" pitchFamily="50" charset="-128"/>
                  <a:ea typeface="メイリオ" panose="020B0604030504040204" pitchFamily="50" charset="-128"/>
                </a:rPr>
                <a:t>●人々が集まるすべての公共の場において新型コロナウイルス感染にさらされることは固有のリスクであり、本イベント参加中に新型コロナウイルス感染に</a:t>
              </a:r>
              <a:endParaRPr kumimoji="1" lang="en-US" altLang="ja-JP" sz="800" spc="-90" dirty="0">
                <a:latin typeface="メイリオ" panose="020B0604030504040204" pitchFamily="50" charset="-128"/>
                <a:ea typeface="メイリオ" panose="020B0604030504040204" pitchFamily="50" charset="-128"/>
              </a:endParaRPr>
            </a:p>
            <a:p>
              <a:r>
                <a:rPr kumimoji="1" lang="ja-JP" altLang="en-US" sz="800" spc="-90" dirty="0">
                  <a:latin typeface="メイリオ" panose="020B0604030504040204" pitchFamily="50" charset="-128"/>
                  <a:ea typeface="メイリオ" panose="020B0604030504040204" pitchFamily="50" charset="-128"/>
                </a:rPr>
                <a:t>　さらされないことを保証するものではありません。万一体調などに異常が生じた場合の責任は一切負いかねます。</a:t>
              </a:r>
            </a:p>
          </p:txBody>
        </p:sp>
      </p:grpSp>
      <p:grpSp>
        <p:nvGrpSpPr>
          <p:cNvPr id="39" name="グループ化 38">
            <a:extLst>
              <a:ext uri="{FF2B5EF4-FFF2-40B4-BE49-F238E27FC236}">
                <a16:creationId xmlns:a16="http://schemas.microsoft.com/office/drawing/2014/main" id="{4480D5C0-BF0D-4E1B-A3F3-C22E6235A850}"/>
              </a:ext>
            </a:extLst>
          </p:cNvPr>
          <p:cNvGrpSpPr/>
          <p:nvPr/>
        </p:nvGrpSpPr>
        <p:grpSpPr>
          <a:xfrm>
            <a:off x="221979" y="5754363"/>
            <a:ext cx="6512195" cy="1087990"/>
            <a:chOff x="221979" y="5667867"/>
            <a:chExt cx="6512195" cy="1087990"/>
          </a:xfrm>
        </p:grpSpPr>
        <p:sp>
          <p:nvSpPr>
            <p:cNvPr id="40" name="テキスト ボックス 39">
              <a:extLst>
                <a:ext uri="{FF2B5EF4-FFF2-40B4-BE49-F238E27FC236}">
                  <a16:creationId xmlns:a16="http://schemas.microsoft.com/office/drawing/2014/main" id="{62CA511A-6592-4178-BF29-3F5357AA16FF}"/>
                </a:ext>
              </a:extLst>
            </p:cNvPr>
            <p:cNvSpPr txBox="1"/>
            <p:nvPr/>
          </p:nvSpPr>
          <p:spPr>
            <a:xfrm>
              <a:off x="221979" y="5667867"/>
              <a:ext cx="1316628" cy="230832"/>
            </a:xfrm>
            <a:prstGeom prst="rect">
              <a:avLst/>
            </a:prstGeom>
            <a:noFill/>
          </p:spPr>
          <p:txBody>
            <a:bodyPr wrap="square" rtlCol="0">
              <a:spAutoFit/>
            </a:bodyPr>
            <a:lstStyle/>
            <a:p>
              <a:r>
                <a:rPr kumimoji="1" lang="ja-JP" altLang="en-US" sz="900" b="1" dirty="0">
                  <a:latin typeface="メイリオ" panose="020B0604030504040204" pitchFamily="50" charset="-128"/>
                  <a:ea typeface="メイリオ" panose="020B0604030504040204" pitchFamily="50" charset="-128"/>
                </a:rPr>
                <a:t>■注意点</a:t>
              </a:r>
            </a:p>
          </p:txBody>
        </p:sp>
        <p:sp>
          <p:nvSpPr>
            <p:cNvPr id="41" name="テキスト ボックス 40">
              <a:extLst>
                <a:ext uri="{FF2B5EF4-FFF2-40B4-BE49-F238E27FC236}">
                  <a16:creationId xmlns:a16="http://schemas.microsoft.com/office/drawing/2014/main" id="{B8644649-B8BD-488D-9DDB-6CF59C9D9B95}"/>
                </a:ext>
              </a:extLst>
            </p:cNvPr>
            <p:cNvSpPr txBox="1"/>
            <p:nvPr/>
          </p:nvSpPr>
          <p:spPr>
            <a:xfrm>
              <a:off x="236266" y="5810447"/>
              <a:ext cx="2816498" cy="830997"/>
            </a:xfrm>
            <a:prstGeom prst="rect">
              <a:avLst/>
            </a:prstGeom>
            <a:noFill/>
          </p:spPr>
          <p:txBody>
            <a:bodyPr wrap="square" rtlCol="0">
              <a:spAutoFit/>
            </a:bodyPr>
            <a:lstStyle/>
            <a:p>
              <a:r>
                <a:rPr kumimoji="1" lang="ja-JP" altLang="en-US" sz="800" spc="-90" dirty="0">
                  <a:latin typeface="メイリオ" panose="020B0604030504040204" pitchFamily="50" charset="-128"/>
                  <a:ea typeface="メイリオ" panose="020B0604030504040204" pitchFamily="50" charset="-128"/>
                </a:rPr>
                <a:t>●クローク（手荷物預かり所）はございません。</a:t>
              </a:r>
            </a:p>
            <a:p>
              <a:r>
                <a:rPr kumimoji="1" lang="ja-JP" altLang="en-US" sz="800" spc="-90" dirty="0">
                  <a:latin typeface="メイリオ" panose="020B0604030504040204" pitchFamily="50" charset="-128"/>
                  <a:ea typeface="メイリオ" panose="020B0604030504040204" pitchFamily="50" charset="-128"/>
                </a:rPr>
                <a:t>●当日は歩きやすい服装でご来場ください。</a:t>
              </a:r>
            </a:p>
            <a:p>
              <a:r>
                <a:rPr kumimoji="1" lang="ja-JP" altLang="en-US" sz="800" spc="-90" dirty="0">
                  <a:latin typeface="メイリオ" panose="020B0604030504040204" pitchFamily="50" charset="-128"/>
                  <a:ea typeface="メイリオ" panose="020B0604030504040204" pitchFamily="50" charset="-128"/>
                </a:rPr>
                <a:t>●雨天の場合も原則決行します。</a:t>
              </a:r>
            </a:p>
            <a:p>
              <a:r>
                <a:rPr kumimoji="1" lang="ja-JP" altLang="en-US" sz="800" spc="-90" dirty="0">
                  <a:latin typeface="メイリオ" panose="020B0604030504040204" pitchFamily="50" charset="-128"/>
                  <a:ea typeface="メイリオ" panose="020B0604030504040204" pitchFamily="50" charset="-128"/>
                </a:rPr>
                <a:t>●イベント中止の場合、前日</a:t>
              </a:r>
              <a:r>
                <a:rPr kumimoji="1" lang="en-US" altLang="ja-JP" sz="800" spc="-90" dirty="0">
                  <a:latin typeface="メイリオ" panose="020B0604030504040204" pitchFamily="50" charset="-128"/>
                  <a:ea typeface="メイリオ" panose="020B0604030504040204" pitchFamily="50" charset="-128"/>
                </a:rPr>
                <a:t>18</a:t>
              </a:r>
              <a:r>
                <a:rPr kumimoji="1" lang="ja-JP" altLang="en-US" sz="800" spc="-90" dirty="0">
                  <a:latin typeface="メイリオ" panose="020B0604030504040204" pitchFamily="50" charset="-128"/>
                  <a:ea typeface="メイリオ" panose="020B0604030504040204" pitchFamily="50" charset="-128"/>
                </a:rPr>
                <a:t>：００ までに担当者より</a:t>
              </a:r>
            </a:p>
            <a:p>
              <a:r>
                <a:rPr kumimoji="1" lang="ja-JP" altLang="en-US" sz="800" spc="-90" dirty="0">
                  <a:latin typeface="メイリオ" panose="020B0604030504040204" pitchFamily="50" charset="-128"/>
                  <a:ea typeface="メイリオ" panose="020B0604030504040204" pitchFamily="50" charset="-128"/>
                </a:rPr>
                <a:t>　ご連絡させていただきます。</a:t>
              </a:r>
              <a:endParaRPr kumimoji="1" lang="en-US" altLang="ja-JP" sz="800" spc="-90" dirty="0">
                <a:latin typeface="メイリオ" panose="020B0604030504040204" pitchFamily="50" charset="-128"/>
                <a:ea typeface="メイリオ" panose="020B0604030504040204" pitchFamily="50" charset="-128"/>
              </a:endParaRPr>
            </a:p>
            <a:p>
              <a:endParaRPr kumimoji="1" lang="ja-JP" altLang="en-US" sz="800" spc="-90" dirty="0">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93CDD1B3-E094-439B-84C3-F906C1946818}"/>
                </a:ext>
              </a:extLst>
            </p:cNvPr>
            <p:cNvSpPr txBox="1"/>
            <p:nvPr/>
          </p:nvSpPr>
          <p:spPr>
            <a:xfrm>
              <a:off x="3390355" y="5678639"/>
              <a:ext cx="3343819" cy="1077218"/>
            </a:xfrm>
            <a:prstGeom prst="rect">
              <a:avLst/>
            </a:prstGeom>
            <a:noFill/>
          </p:spPr>
          <p:txBody>
            <a:bodyPr wrap="square" rtlCol="0">
              <a:spAutoFit/>
            </a:bodyPr>
            <a:lstStyle/>
            <a:p>
              <a:r>
                <a:rPr kumimoji="1" lang="ja-JP" altLang="en-US" sz="800" spc="-90" dirty="0">
                  <a:latin typeface="メイリオ" panose="020B0604030504040204" pitchFamily="50" charset="-128"/>
                  <a:ea typeface="メイリオ" panose="020B0604030504040204" pitchFamily="50" charset="-128"/>
                </a:rPr>
                <a:t>●お越しの際は公共交通機関をご利用ください。</a:t>
              </a:r>
            </a:p>
            <a:p>
              <a:r>
                <a:rPr kumimoji="1" lang="ja-JP" altLang="en-US" sz="800" spc="-90" dirty="0">
                  <a:latin typeface="メイリオ" panose="020B0604030504040204" pitchFamily="50" charset="-128"/>
                  <a:ea typeface="メイリオ" panose="020B0604030504040204" pitchFamily="50" charset="-128"/>
                </a:rPr>
                <a:t>●ペット同伴でのイベントへの参加はご遠慮ください。</a:t>
              </a:r>
              <a:endParaRPr kumimoji="1" lang="en-US" altLang="ja-JP" sz="800" spc="-90" dirty="0">
                <a:latin typeface="メイリオ" panose="020B0604030504040204" pitchFamily="50" charset="-128"/>
                <a:ea typeface="メイリオ" panose="020B0604030504040204" pitchFamily="50" charset="-128"/>
              </a:endParaRPr>
            </a:p>
            <a:p>
              <a:r>
                <a:rPr kumimoji="1" lang="ja-JP" altLang="en-US" sz="800" spc="-90" dirty="0">
                  <a:latin typeface="メイリオ" panose="020B0604030504040204" pitchFamily="50" charset="-128"/>
                  <a:ea typeface="メイリオ" panose="020B0604030504040204" pitchFamily="50" charset="-128"/>
                </a:rPr>
                <a:t>●新型コロナウイルス感染症予防のため、マスクをご持参・着用ください。</a:t>
              </a:r>
              <a:endParaRPr kumimoji="1" lang="en-US" altLang="ja-JP" sz="800" spc="-90" dirty="0">
                <a:latin typeface="メイリオ" panose="020B0604030504040204" pitchFamily="50" charset="-128"/>
                <a:ea typeface="メイリオ" panose="020B0604030504040204" pitchFamily="50" charset="-128"/>
              </a:endParaRPr>
            </a:p>
            <a:p>
              <a:r>
                <a:rPr kumimoji="1" lang="ja-JP" altLang="en-US" sz="800" spc="-90" dirty="0">
                  <a:latin typeface="メイリオ" panose="020B0604030504040204" pitchFamily="50" charset="-128"/>
                  <a:ea typeface="メイリオ" panose="020B0604030504040204" pitchFamily="50" charset="-128"/>
                </a:rPr>
                <a:t>●新型コロナウイルス感染症拡大防止のための本イベントにおいて万一感染が　　</a:t>
              </a:r>
              <a:endParaRPr kumimoji="1" lang="en-US" altLang="ja-JP" sz="800" spc="-90" dirty="0">
                <a:latin typeface="メイリオ" panose="020B0604030504040204" pitchFamily="50" charset="-128"/>
                <a:ea typeface="メイリオ" panose="020B0604030504040204" pitchFamily="50" charset="-128"/>
              </a:endParaRPr>
            </a:p>
            <a:p>
              <a:r>
                <a:rPr kumimoji="1" lang="ja-JP" altLang="en-US" sz="800" spc="-90" dirty="0">
                  <a:latin typeface="メイリオ" panose="020B0604030504040204" pitchFamily="50" charset="-128"/>
                  <a:ea typeface="メイリオ" panose="020B0604030504040204" pitchFamily="50" charset="-128"/>
                </a:rPr>
                <a:t>　発覚した場合、保健所などへ情報提供をさせていただくことがあります。</a:t>
              </a:r>
              <a:endParaRPr kumimoji="1" lang="en-US" altLang="ja-JP" sz="800" spc="-90" dirty="0">
                <a:latin typeface="メイリオ" panose="020B0604030504040204" pitchFamily="50" charset="-128"/>
                <a:ea typeface="メイリオ" panose="020B0604030504040204" pitchFamily="50" charset="-128"/>
              </a:endParaRPr>
            </a:p>
            <a:p>
              <a:r>
                <a:rPr kumimoji="1" lang="ja-JP" altLang="en-US" sz="800" spc="-90" dirty="0">
                  <a:latin typeface="メイリオ" panose="020B0604030504040204" pitchFamily="50" charset="-128"/>
                  <a:ea typeface="メイリオ" panose="020B0604030504040204" pitchFamily="50" charset="-128"/>
                </a:rPr>
                <a:t>●ご参加の際は、事前に新型コロナウイルス接触確認アプリ（</a:t>
              </a:r>
              <a:r>
                <a:rPr kumimoji="1" lang="en-US" altLang="ja-JP" sz="800" spc="-90" dirty="0">
                  <a:latin typeface="メイリオ" panose="020B0604030504040204" pitchFamily="50" charset="-128"/>
                  <a:ea typeface="メイリオ" panose="020B0604030504040204" pitchFamily="50" charset="-128"/>
                </a:rPr>
                <a:t>COCOA</a:t>
              </a:r>
              <a:r>
                <a:rPr kumimoji="1" lang="ja-JP" altLang="en-US" sz="800" spc="-90" dirty="0">
                  <a:latin typeface="メイリオ" panose="020B0604030504040204" pitchFamily="50" charset="-128"/>
                  <a:ea typeface="メイリオ" panose="020B0604030504040204" pitchFamily="50" charset="-128"/>
                </a:rPr>
                <a:t>）をス</a:t>
              </a:r>
              <a:endParaRPr kumimoji="1" lang="en-US" altLang="ja-JP" sz="800" spc="-90" dirty="0">
                <a:latin typeface="メイリオ" panose="020B0604030504040204" pitchFamily="50" charset="-128"/>
                <a:ea typeface="メイリオ" panose="020B0604030504040204" pitchFamily="50" charset="-128"/>
              </a:endParaRPr>
            </a:p>
            <a:p>
              <a:r>
                <a:rPr kumimoji="1" lang="ja-JP" altLang="en-US" sz="800" spc="-90" dirty="0">
                  <a:latin typeface="メイリオ" panose="020B0604030504040204" pitchFamily="50" charset="-128"/>
                  <a:ea typeface="メイリオ" panose="020B0604030504040204" pitchFamily="50" charset="-128"/>
                </a:rPr>
                <a:t>　マートフォン等へインストールいただきますようお願いします</a:t>
              </a:r>
              <a:endParaRPr kumimoji="1" lang="en-US" altLang="ja-JP" sz="800" spc="-90" dirty="0">
                <a:latin typeface="メイリオ" panose="020B0604030504040204" pitchFamily="50" charset="-128"/>
                <a:ea typeface="メイリオ" panose="020B0604030504040204" pitchFamily="50" charset="-128"/>
              </a:endParaRPr>
            </a:p>
            <a:p>
              <a:endParaRPr kumimoji="1" lang="ja-JP" altLang="en-US" sz="800" spc="-90" dirty="0">
                <a:latin typeface="メイリオ" panose="020B0604030504040204" pitchFamily="50" charset="-128"/>
                <a:ea typeface="メイリオ" panose="020B0604030504040204" pitchFamily="50" charset="-128"/>
              </a:endParaRPr>
            </a:p>
          </p:txBody>
        </p:sp>
      </p:grpSp>
      <p:sp>
        <p:nvSpPr>
          <p:cNvPr id="43" name="テキスト ボックス 42">
            <a:extLst>
              <a:ext uri="{FF2B5EF4-FFF2-40B4-BE49-F238E27FC236}">
                <a16:creationId xmlns:a16="http://schemas.microsoft.com/office/drawing/2014/main" id="{B8F2D134-EE46-4699-813F-0ECDEE7E4E65}"/>
              </a:ext>
            </a:extLst>
          </p:cNvPr>
          <p:cNvSpPr txBox="1"/>
          <p:nvPr/>
        </p:nvSpPr>
        <p:spPr>
          <a:xfrm>
            <a:off x="3476528" y="6859323"/>
            <a:ext cx="746711" cy="338554"/>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2022</a:t>
            </a:r>
            <a:endParaRPr kumimoji="1" lang="ja-JP" altLang="en-US" sz="1600" b="1"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B0B12C8E-B75E-41F7-B637-B43E7158D54F}"/>
              </a:ext>
            </a:extLst>
          </p:cNvPr>
          <p:cNvSpPr txBox="1"/>
          <p:nvPr/>
        </p:nvSpPr>
        <p:spPr>
          <a:xfrm>
            <a:off x="4368142" y="6866147"/>
            <a:ext cx="486246" cy="338554"/>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1</a:t>
            </a:r>
            <a:endParaRPr kumimoji="1" lang="ja-JP" altLang="en-US" sz="1600" b="1"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A87D151E-6157-4743-B928-8B66D618E1CC}"/>
              </a:ext>
            </a:extLst>
          </p:cNvPr>
          <p:cNvSpPr txBox="1"/>
          <p:nvPr/>
        </p:nvSpPr>
        <p:spPr>
          <a:xfrm>
            <a:off x="4881760" y="6872971"/>
            <a:ext cx="486247" cy="338554"/>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21</a:t>
            </a:r>
            <a:endParaRPr kumimoji="1" lang="ja-JP" altLang="en-US" sz="16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33C148F6-36A6-4089-8ACB-58F4B237A431}"/>
              </a:ext>
            </a:extLst>
          </p:cNvPr>
          <p:cNvSpPr txBox="1"/>
          <p:nvPr/>
        </p:nvSpPr>
        <p:spPr>
          <a:xfrm>
            <a:off x="5507541" y="6859323"/>
            <a:ext cx="394806"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金</a:t>
            </a:r>
          </a:p>
        </p:txBody>
      </p:sp>
      <p:pic>
        <p:nvPicPr>
          <p:cNvPr id="47" name="図 46" descr="ダイアグラム&#10;&#10;自動的に生成された説明">
            <a:extLst>
              <a:ext uri="{FF2B5EF4-FFF2-40B4-BE49-F238E27FC236}">
                <a16:creationId xmlns:a16="http://schemas.microsoft.com/office/drawing/2014/main" id="{E659D41C-18E9-4834-80F8-9163EBA514B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8928" y="591231"/>
            <a:ext cx="5317071" cy="2882350"/>
          </a:xfrm>
          <a:prstGeom prst="rect">
            <a:avLst/>
          </a:prstGeom>
        </p:spPr>
      </p:pic>
    </p:spTree>
    <p:extLst>
      <p:ext uri="{BB962C8B-B14F-4D97-AF65-F5344CB8AC3E}">
        <p14:creationId xmlns:p14="http://schemas.microsoft.com/office/powerpoint/2010/main" val="33053540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694</Words>
  <Application>Microsoft Office PowerPoint</Application>
  <PresentationFormat>A4 210 x 297 mm</PresentationFormat>
  <Paragraphs>59</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大祐 牛来</dc:creator>
  <cp:lastModifiedBy>渡辺 麻衣</cp:lastModifiedBy>
  <cp:revision>57</cp:revision>
  <dcterms:created xsi:type="dcterms:W3CDTF">2019-04-26T04:11:36Z</dcterms:created>
  <dcterms:modified xsi:type="dcterms:W3CDTF">2021-12-10T01:29:50Z</dcterms:modified>
</cp:coreProperties>
</file>