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0963E-6D10-4E64-A17D-B356A4FA41D1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CBD7-C546-48EB-BE7F-8D3616D507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16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64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7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1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54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0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0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2CFB-9B80-4A67-AE81-54E679A076D6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BDC4-6E6A-40E1-A1EE-19A9BA024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6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vegalta.suku2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ベガルタ仙台 - Home | Facebook">
            <a:extLst>
              <a:ext uri="{FF2B5EF4-FFF2-40B4-BE49-F238E27FC236}">
                <a16:creationId xmlns:a16="http://schemas.microsoft.com/office/drawing/2014/main" id="{DCCB4193-5306-4ECD-8A1B-AC0B425C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04" y="261610"/>
            <a:ext cx="926592" cy="9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E7676A-52D1-4785-BF0E-EB6EFA6A5CEB}"/>
              </a:ext>
            </a:extLst>
          </p:cNvPr>
          <p:cNvSpPr txBox="1"/>
          <p:nvPr/>
        </p:nvSpPr>
        <p:spPr>
          <a:xfrm>
            <a:off x="5442228" y="4283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829AFA-926B-4FEF-873D-6E8D3EB25583}"/>
              </a:ext>
            </a:extLst>
          </p:cNvPr>
          <p:cNvSpPr txBox="1"/>
          <p:nvPr/>
        </p:nvSpPr>
        <p:spPr>
          <a:xfrm>
            <a:off x="5270706" y="39969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株式会社ベガルタ仙台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サッカースクール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C38C69-9E20-4F8F-ABE1-164ECF07437B}"/>
              </a:ext>
            </a:extLst>
          </p:cNvPr>
          <p:cNvSpPr txBox="1"/>
          <p:nvPr/>
        </p:nvSpPr>
        <p:spPr>
          <a:xfrm>
            <a:off x="78461" y="138499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サッカースクール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受講者各位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57F0E5-6829-4F08-A617-575F22D8257E}"/>
              </a:ext>
            </a:extLst>
          </p:cNvPr>
          <p:cNvSpPr txBox="1"/>
          <p:nvPr/>
        </p:nvSpPr>
        <p:spPr>
          <a:xfrm>
            <a:off x="1527679" y="1310896"/>
            <a:ext cx="3802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u="sng">
                <a:latin typeface="Meiryo UI" panose="020B0604030504040204" pitchFamily="50" charset="-128"/>
                <a:ea typeface="Meiryo UI" panose="020B0604030504040204" pitchFamily="50" charset="-128"/>
              </a:rPr>
              <a:t>②　ベガルタ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仙台サッカースクール</a:t>
            </a:r>
            <a:endParaRPr kumimoji="1"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新システムログイン・決済方法登録のお願い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7088F1-12A6-49E3-8D05-AD1DAC976EBA}"/>
              </a:ext>
            </a:extLst>
          </p:cNvPr>
          <p:cNvSpPr txBox="1"/>
          <p:nvPr/>
        </p:nvSpPr>
        <p:spPr>
          <a:xfrm>
            <a:off x="228205" y="2055387"/>
            <a:ext cx="640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平素より、ベガルタ仙台サッカースクールの運営へのご協力ありがとうございます。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さて、今年２０２０年９月１６日（水）より、ベガルタ仙台サッカースクールは、みなさまとのご連絡や各種申請の窓口として、スマホやＰＣでご利用いただけるシステムを導入します。また、月々の受講料などのご請求もこちらで管理、引落を行っていくことになり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つきましては、お忙しい中申し訳ございませんが、、</a:t>
            </a:r>
            <a:r>
              <a:rPr kumimoji="1"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１０月</a:t>
            </a:r>
            <a:r>
              <a:rPr kumimoji="1" lang="en-US" altLang="ja-JP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kumimoji="1" lang="en-US" altLang="ja-JP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kumimoji="1" lang="en-US" altLang="ja-JP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までに下記の手順にて、新システムにログイン、および決済方法のご登録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をよろしくお願いいたします。ご不明点ございましたら、お問い合わせ先までご連絡・ご相談をお願いします。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93BBD4-96F4-4295-B378-3CF25F63C17C}"/>
              </a:ext>
            </a:extLst>
          </p:cNvPr>
          <p:cNvSpPr txBox="1"/>
          <p:nvPr/>
        </p:nvSpPr>
        <p:spPr>
          <a:xfrm>
            <a:off x="203897" y="4183786"/>
            <a:ext cx="640158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■新システムへのログイン、決済方法登録の手順　全体の流れ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3B9BC2-780B-4893-89DA-EEFBA00BB031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EB928F-FF5E-4CA8-AAEF-8255A42D3C73}"/>
              </a:ext>
            </a:extLst>
          </p:cNvPr>
          <p:cNvSpPr/>
          <p:nvPr/>
        </p:nvSpPr>
        <p:spPr>
          <a:xfrm>
            <a:off x="212812" y="4696295"/>
            <a:ext cx="4951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お持ちのスマホ、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新システム「ベガルタ仙台スクールシステム」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にアクセス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フィーチャーフォン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ガラケー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はご利用いただけません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以前の</a:t>
            </a:r>
            <a:r>
              <a:rPr kumimoji="1"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新システム移行フォーム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で利用したＪリーグ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でログイン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マイページで、</a:t>
            </a:r>
            <a:r>
              <a:rPr kumimoji="1" lang="ja-JP" altLang="en-US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2" name="Picture 8" descr="スマホで撮影する人のイラスト（男性） | かわいいフリー素材集 いらすとや">
            <a:extLst>
              <a:ext uri="{FF2B5EF4-FFF2-40B4-BE49-F238E27FC236}">
                <a16:creationId xmlns:a16="http://schemas.microsoft.com/office/drawing/2014/main" id="{A08A5284-C147-4255-BBC0-EE0E0612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39" y="4657143"/>
            <a:ext cx="1206241" cy="13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03EF19-2D32-46EA-96E8-4807557AEAEF}"/>
              </a:ext>
            </a:extLst>
          </p:cNvPr>
          <p:cNvSpPr/>
          <p:nvPr/>
        </p:nvSpPr>
        <p:spPr>
          <a:xfrm>
            <a:off x="214362" y="6221831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詳しい手順については、次のページに記載しています。ご確認のうえ登録をお願いします。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E43089-D9CC-4EC2-AFD7-5890643B1826}"/>
              </a:ext>
            </a:extLst>
          </p:cNvPr>
          <p:cNvSpPr/>
          <p:nvPr/>
        </p:nvSpPr>
        <p:spPr>
          <a:xfrm>
            <a:off x="232973" y="6973742"/>
            <a:ext cx="6392050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ベガルタ仙台サッカースクールシステム</a:t>
            </a:r>
            <a:endParaRPr kumimoji="1" lang="en-US" altLang="ja-JP" sz="1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マイページ　アクセス情報</a:t>
            </a:r>
            <a:endParaRPr kumimoji="1" lang="en-US" altLang="ja-JP" sz="1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アドレス</a:t>
            </a:r>
            <a:r>
              <a:rPr kumimoji="1"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https://vegalta.suku2.io</a:t>
            </a:r>
            <a:endParaRPr kumimoji="1"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上記のアドレスを入力するか、またはＱＲコードを読み込んでブラウザを開いてアクセスしてください。</a:t>
            </a:r>
            <a:endParaRPr lang="ja-JP" altLang="en-US" sz="1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DB77C-DF16-4A78-973C-AD21CBBD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81" y="7148221"/>
            <a:ext cx="964530" cy="9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07E7C5-1786-4275-840B-41179B1A4890}"/>
              </a:ext>
            </a:extLst>
          </p:cNvPr>
          <p:cNvSpPr/>
          <p:nvPr/>
        </p:nvSpPr>
        <p:spPr>
          <a:xfrm>
            <a:off x="3997188" y="6787004"/>
            <a:ext cx="12715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アカウント情報で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黄色のボタンをタップ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65767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　＜　スマホ版　＞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F4AA4B-E91E-4D45-ACE2-23B154919328}"/>
              </a:ext>
            </a:extLst>
          </p:cNvPr>
          <p:cNvSpPr/>
          <p:nvPr/>
        </p:nvSpPr>
        <p:spPr>
          <a:xfrm>
            <a:off x="214362" y="552504"/>
            <a:ext cx="64154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お持ちのスマホ、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で新システム「ベガルタ仙台スクールシステム」にアクセス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前ページの、</a:t>
            </a:r>
            <a:r>
              <a:rPr kumimoji="1" lang="ja-JP" altLang="en-US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「ベガルタ仙台サッカースクールシステム マイページ アクセス情報」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に書かれたアドレスを、ブラウザに直接入力するか、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コードを読み取ったアドレスをブラウザで開き、アクセスします。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157F46D-A4A3-4A69-BC3E-902941757990}"/>
              </a:ext>
            </a:extLst>
          </p:cNvPr>
          <p:cNvSpPr/>
          <p:nvPr/>
        </p:nvSpPr>
        <p:spPr>
          <a:xfrm>
            <a:off x="693939" y="2465399"/>
            <a:ext cx="10310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スクールシステム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マイページ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TOP</a:t>
            </a:r>
            <a:endParaRPr lang="ja-JP" altLang="en-US" sz="1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77A6266-2D04-4CBD-9B1A-FDB26FDA1EF1}"/>
              </a:ext>
            </a:extLst>
          </p:cNvPr>
          <p:cNvSpPr/>
          <p:nvPr/>
        </p:nvSpPr>
        <p:spPr>
          <a:xfrm>
            <a:off x="228205" y="1224284"/>
            <a:ext cx="64154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以前の新システム移行フォームで利用したＪリーグ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でログイン</a:t>
            </a:r>
          </a:p>
          <a:p>
            <a:pPr lvl="0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前ページの、</a:t>
            </a:r>
            <a:r>
              <a:rPr kumimoji="1" lang="ja-JP" altLang="en-US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「ベガルタ仙台サッカースクールシステム マイページ アクセス情報」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に書かれたアドレスを、ブラウザに直接入力するか、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コードを読み取ったアドレスをブラウザで開き、アクセスします。</a:t>
            </a:r>
          </a:p>
          <a:p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－スマホ版－　（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※PC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で作業される方はページを進んでいただき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版の説明文をご覧下さい）</a:t>
            </a:r>
            <a:endParaRPr kumimoji="1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C191B9B-414B-4F96-AD68-0988EE922CF5}"/>
              </a:ext>
            </a:extLst>
          </p:cNvPr>
          <p:cNvSpPr/>
          <p:nvPr/>
        </p:nvSpPr>
        <p:spPr>
          <a:xfrm>
            <a:off x="1818821" y="3496225"/>
            <a:ext cx="10871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マイページを選択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ログイン画面へ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422897A-0A8D-4079-AFFE-9B0233718ED1}"/>
              </a:ext>
            </a:extLst>
          </p:cNvPr>
          <p:cNvSpPr/>
          <p:nvPr/>
        </p:nvSpPr>
        <p:spPr>
          <a:xfrm>
            <a:off x="2810892" y="2624834"/>
            <a:ext cx="14863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移行フォームで利用した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リーグ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でログイン</a:t>
            </a:r>
            <a:endParaRPr lang="ja-JP" altLang="en-US" sz="14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20" y="3063293"/>
            <a:ext cx="1312086" cy="169018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DB6BBD9-3BF4-4BD6-85A2-2B8AB66EFCB4}"/>
              </a:ext>
            </a:extLst>
          </p:cNvPr>
          <p:cNvSpPr/>
          <p:nvPr/>
        </p:nvSpPr>
        <p:spPr>
          <a:xfrm>
            <a:off x="5248034" y="2559815"/>
            <a:ext cx="8338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マイページ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画面が表示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9960255-2ED3-455D-B87F-63C78BE8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58"/>
          <a:stretch/>
        </p:blipFill>
        <p:spPr>
          <a:xfrm>
            <a:off x="5042117" y="3032938"/>
            <a:ext cx="1245719" cy="175578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F6404C2-690B-46AB-B86C-FF6B613A122B}"/>
              </a:ext>
            </a:extLst>
          </p:cNvPr>
          <p:cNvSpPr/>
          <p:nvPr/>
        </p:nvSpPr>
        <p:spPr>
          <a:xfrm>
            <a:off x="214362" y="5152524"/>
            <a:ext cx="64154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マイページで、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</a:t>
            </a:r>
          </a:p>
          <a:p>
            <a:pPr lvl="0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下の画面説明に従って、操作をお願いします（説明はスマホ版画面です）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E36F6BA-B9C7-452B-8830-EAEE980DF5D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24990" y="3908385"/>
            <a:ext cx="1139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7A4D7CCB-B252-4CEA-8F6B-9144318B3FE5}"/>
              </a:ext>
            </a:extLst>
          </p:cNvPr>
          <p:cNvCxnSpPr>
            <a:cxnSpLocks/>
            <a:stCxn id="33" idx="3"/>
            <a:endCxn id="7" idx="1"/>
          </p:cNvCxnSpPr>
          <p:nvPr/>
        </p:nvCxnSpPr>
        <p:spPr>
          <a:xfrm>
            <a:off x="4176906" y="3908385"/>
            <a:ext cx="865211" cy="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A16EE7-2DA4-4C70-B51A-72BE47BE8592}"/>
              </a:ext>
            </a:extLst>
          </p:cNvPr>
          <p:cNvSpPr/>
          <p:nvPr/>
        </p:nvSpPr>
        <p:spPr>
          <a:xfrm>
            <a:off x="5299330" y="4756724"/>
            <a:ext cx="731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スマホ画面</a:t>
            </a:r>
            <a:endParaRPr kumimoji="1" lang="en-US" altLang="ja-JP" sz="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B6B2F63-F42E-4B90-A506-E4147AA43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58"/>
          <a:stretch/>
        </p:blipFill>
        <p:spPr>
          <a:xfrm>
            <a:off x="560698" y="5995172"/>
            <a:ext cx="1245719" cy="175578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F647E7-BDAF-4C95-B36F-4AF2BE8A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20" y="5978682"/>
            <a:ext cx="1245719" cy="20071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4FF3CF8-1B3A-4701-99CB-AC3C3130C705}"/>
              </a:ext>
            </a:extLst>
          </p:cNvPr>
          <p:cNvCxnSpPr/>
          <p:nvPr/>
        </p:nvCxnSpPr>
        <p:spPr>
          <a:xfrm>
            <a:off x="1839601" y="6992761"/>
            <a:ext cx="1001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6C2A3E8-2598-4862-B4A4-72AE53FEC92A}"/>
              </a:ext>
            </a:extLst>
          </p:cNvPr>
          <p:cNvSpPr/>
          <p:nvPr/>
        </p:nvSpPr>
        <p:spPr>
          <a:xfrm>
            <a:off x="1724990" y="6766165"/>
            <a:ext cx="12137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左上の三本線から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メニューを開く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7122B4E-61FB-472E-8DCD-0EF785745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251" y="5540206"/>
            <a:ext cx="1364198" cy="24519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CBD143CC-0CFF-4ECC-B504-10DA41556F14}"/>
              </a:ext>
            </a:extLst>
          </p:cNvPr>
          <p:cNvCxnSpPr>
            <a:cxnSpLocks/>
          </p:cNvCxnSpPr>
          <p:nvPr/>
        </p:nvCxnSpPr>
        <p:spPr>
          <a:xfrm>
            <a:off x="4043216" y="6973915"/>
            <a:ext cx="117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291CA4-6B39-4B81-AACA-8BAFA60926EC}"/>
              </a:ext>
            </a:extLst>
          </p:cNvPr>
          <p:cNvSpPr/>
          <p:nvPr/>
        </p:nvSpPr>
        <p:spPr>
          <a:xfrm>
            <a:off x="358503" y="8311235"/>
            <a:ext cx="5988571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次のページへ続きます　→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4B07964-873B-49E7-8021-BC297E669CD7}"/>
              </a:ext>
            </a:extLst>
          </p:cNvPr>
          <p:cNvSpPr/>
          <p:nvPr/>
        </p:nvSpPr>
        <p:spPr>
          <a:xfrm>
            <a:off x="6287836" y="7750953"/>
            <a:ext cx="298613" cy="2348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C1774DD-E6AE-4271-A49E-48DEAD98E901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4858627" y="7181663"/>
            <a:ext cx="1429209" cy="6867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2951DBC-0CA8-46CE-B17A-D030895CBC95}"/>
              </a:ext>
            </a:extLst>
          </p:cNvPr>
          <p:cNvCxnSpPr>
            <a:cxnSpLocks/>
          </p:cNvCxnSpPr>
          <p:nvPr/>
        </p:nvCxnSpPr>
        <p:spPr>
          <a:xfrm flipH="1" flipV="1">
            <a:off x="859312" y="6141365"/>
            <a:ext cx="1257420" cy="6334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5C897233-5D04-4BDA-BF23-916ED96E3014}"/>
              </a:ext>
            </a:extLst>
          </p:cNvPr>
          <p:cNvSpPr/>
          <p:nvPr/>
        </p:nvSpPr>
        <p:spPr>
          <a:xfrm>
            <a:off x="495305" y="5958586"/>
            <a:ext cx="298613" cy="2348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297A58D-3B68-44CA-A2B8-071FC38DC6B5}"/>
              </a:ext>
            </a:extLst>
          </p:cNvPr>
          <p:cNvSpPr/>
          <p:nvPr/>
        </p:nvSpPr>
        <p:spPr>
          <a:xfrm>
            <a:off x="2924696" y="3760667"/>
            <a:ext cx="1211052" cy="3242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C46EED-D7E8-41F2-AFB3-972B412BF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39" y="2929695"/>
            <a:ext cx="1031052" cy="2132651"/>
          </a:xfrm>
          <a:prstGeom prst="rect">
            <a:avLst/>
          </a:prstGeom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8A419D2F-BB2B-4484-AA88-0750B1969B65}"/>
              </a:ext>
            </a:extLst>
          </p:cNvPr>
          <p:cNvSpPr/>
          <p:nvPr/>
        </p:nvSpPr>
        <p:spPr>
          <a:xfrm>
            <a:off x="570077" y="4681643"/>
            <a:ext cx="1211052" cy="3242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87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134006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E089C789-EE28-4919-997E-D3CEB6EB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" y="1292799"/>
            <a:ext cx="1304404" cy="2320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図 2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48F8C2C-04EC-4120-9F36-7DBF0CB0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3" y="4930229"/>
            <a:ext cx="1599415" cy="34632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図 2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A32062B-4015-49D9-B106-E362CE42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46" y="1292800"/>
            <a:ext cx="1304404" cy="2320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6D68A34-8457-4EC2-B03E-AC5B70C0181D}"/>
              </a:ext>
            </a:extLst>
          </p:cNvPr>
          <p:cNvSpPr/>
          <p:nvPr/>
        </p:nvSpPr>
        <p:spPr>
          <a:xfrm>
            <a:off x="358503" y="8733529"/>
            <a:ext cx="5988571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次のページへ続きます　→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5470C25-7A40-43F6-A6FA-5FDC0585C0AE}"/>
              </a:ext>
            </a:extLst>
          </p:cNvPr>
          <p:cNvSpPr/>
          <p:nvPr/>
        </p:nvSpPr>
        <p:spPr>
          <a:xfrm>
            <a:off x="134448" y="506371"/>
            <a:ext cx="6495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下の画面説明に従って、操作をお願いします（説明はスマホ版画面です）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AE74594-E73E-43A3-9426-85AA826B8AF9}"/>
              </a:ext>
            </a:extLst>
          </p:cNvPr>
          <p:cNvSpPr/>
          <p:nvPr/>
        </p:nvSpPr>
        <p:spPr>
          <a:xfrm>
            <a:off x="634127" y="874407"/>
            <a:ext cx="946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アカウント情報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変更画面</a:t>
            </a:r>
            <a:endParaRPr lang="ja-JP" altLang="en-US" sz="14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1EA8A24-7C55-48B2-B596-3F1691A6BA30}"/>
              </a:ext>
            </a:extLst>
          </p:cNvPr>
          <p:cNvSpPr/>
          <p:nvPr/>
        </p:nvSpPr>
        <p:spPr>
          <a:xfrm>
            <a:off x="1787725" y="2211938"/>
            <a:ext cx="10791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「お支払い方法」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6D9AB5C-E752-43EC-8280-A2F7F780D502}"/>
              </a:ext>
            </a:extLst>
          </p:cNvPr>
          <p:cNvCxnSpPr/>
          <p:nvPr/>
        </p:nvCxnSpPr>
        <p:spPr>
          <a:xfrm>
            <a:off x="1865247" y="2419687"/>
            <a:ext cx="1001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5276CE0-9E28-4329-822A-992BAF1CD826}"/>
              </a:ext>
            </a:extLst>
          </p:cNvPr>
          <p:cNvSpPr/>
          <p:nvPr/>
        </p:nvSpPr>
        <p:spPr>
          <a:xfrm>
            <a:off x="3091203" y="874407"/>
            <a:ext cx="9444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お支払い方法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変更画面</a:t>
            </a:r>
            <a:endParaRPr lang="ja-JP" altLang="en-US" sz="140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8E0713F6-4CFE-47C8-A4D7-7AAB7A2078E9}"/>
              </a:ext>
            </a:extLst>
          </p:cNvPr>
          <p:cNvSpPr/>
          <p:nvPr/>
        </p:nvSpPr>
        <p:spPr>
          <a:xfrm>
            <a:off x="1168666" y="1516880"/>
            <a:ext cx="696581" cy="185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90B98C2-8B2D-4C87-AACD-08452E1E61EC}"/>
              </a:ext>
            </a:extLst>
          </p:cNvPr>
          <p:cNvCxnSpPr>
            <a:cxnSpLocks/>
          </p:cNvCxnSpPr>
          <p:nvPr/>
        </p:nvCxnSpPr>
        <p:spPr>
          <a:xfrm flipH="1" flipV="1">
            <a:off x="1865247" y="1730186"/>
            <a:ext cx="499346" cy="5252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5079535-675A-4671-BB0D-7B037D966428}"/>
              </a:ext>
            </a:extLst>
          </p:cNvPr>
          <p:cNvSpPr/>
          <p:nvPr/>
        </p:nvSpPr>
        <p:spPr>
          <a:xfrm>
            <a:off x="3215156" y="3352902"/>
            <a:ext cx="696581" cy="185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735159C-CF3A-493F-AD3C-23953E7E3D0B}"/>
              </a:ext>
            </a:extLst>
          </p:cNvPr>
          <p:cNvSpPr/>
          <p:nvPr/>
        </p:nvSpPr>
        <p:spPr>
          <a:xfrm>
            <a:off x="4215649" y="2204530"/>
            <a:ext cx="10791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「お支払い登録」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4EE53DA-1C21-4F36-A792-90ACE5329A0D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3957245" y="2620028"/>
            <a:ext cx="797975" cy="6775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F5431D-22C7-427F-BECF-2F8A6147EF40}"/>
              </a:ext>
            </a:extLst>
          </p:cNvPr>
          <p:cNvSpPr/>
          <p:nvPr/>
        </p:nvSpPr>
        <p:spPr>
          <a:xfrm>
            <a:off x="174405" y="3852219"/>
            <a:ext cx="6415430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③－１．　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をクレジットカードで行う 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(VISA/MASTER/JCB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のみ対応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下の画面説明に従って、操作をお願いします。登録完了画面がでたら、登録は終了です。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お支払い方法を口座振替にしたい方は次のページの「③ー２」にお進みください。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FBC0F4C-B2E3-4213-8692-A72D637AA3B3}"/>
              </a:ext>
            </a:extLst>
          </p:cNvPr>
          <p:cNvSpPr/>
          <p:nvPr/>
        </p:nvSpPr>
        <p:spPr>
          <a:xfrm>
            <a:off x="986122" y="5538245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A5FDCDB-FAE2-4523-ACC8-A5012A082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49" y="4947593"/>
            <a:ext cx="1674473" cy="2978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7" name="図 4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E9CE35C-1E07-4D79-93FB-5A3E8E6D8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87" y="5845972"/>
            <a:ext cx="1441550" cy="2564037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99B14F5-99A2-448C-8497-86F64FD04129}"/>
              </a:ext>
            </a:extLst>
          </p:cNvPr>
          <p:cNvSpPr/>
          <p:nvPr/>
        </p:nvSpPr>
        <p:spPr>
          <a:xfrm>
            <a:off x="-52615" y="5528901"/>
            <a:ext cx="9936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「お支払い項目」で、“クレジットカード”を選択し、必要事項を入力していただきます。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入力が完了したら、「登録」をタップします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5AD2A770-3B2A-46E4-9652-18C49C952B0B}"/>
              </a:ext>
            </a:extLst>
          </p:cNvPr>
          <p:cNvSpPr/>
          <p:nvPr/>
        </p:nvSpPr>
        <p:spPr>
          <a:xfrm>
            <a:off x="1660287" y="7847036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5FC36669-C9E2-4602-A4DA-9B93C6B2B7C0}"/>
              </a:ext>
            </a:extLst>
          </p:cNvPr>
          <p:cNvCxnSpPr>
            <a:cxnSpLocks/>
          </p:cNvCxnSpPr>
          <p:nvPr/>
        </p:nvCxnSpPr>
        <p:spPr>
          <a:xfrm>
            <a:off x="610874" y="7335586"/>
            <a:ext cx="1071391" cy="4808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DE5EB65-6E49-4CAF-A036-98C7B5BF5FF9}"/>
              </a:ext>
            </a:extLst>
          </p:cNvPr>
          <p:cNvSpPr/>
          <p:nvPr/>
        </p:nvSpPr>
        <p:spPr>
          <a:xfrm>
            <a:off x="3091203" y="5598634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登録エラー画面</a:t>
            </a:r>
            <a:endParaRPr lang="ja-JP" altLang="en-US" sz="1400" b="1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C63CC76-7B51-433C-91BC-175A0F6542A4}"/>
              </a:ext>
            </a:extLst>
          </p:cNvPr>
          <p:cNvSpPr/>
          <p:nvPr/>
        </p:nvSpPr>
        <p:spPr>
          <a:xfrm>
            <a:off x="5228295" y="4700415"/>
            <a:ext cx="992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登録完了画面</a:t>
            </a:r>
            <a:endParaRPr lang="ja-JP" altLang="en-US" sz="1400" b="1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E28B8EA-591D-4732-B533-D0F0F1D4FC9E}"/>
              </a:ext>
            </a:extLst>
          </p:cNvPr>
          <p:cNvSpPr/>
          <p:nvPr/>
        </p:nvSpPr>
        <p:spPr>
          <a:xfrm>
            <a:off x="2734081" y="7897387"/>
            <a:ext cx="1837361" cy="738664"/>
          </a:xfrm>
          <a:prstGeom prst="rect">
            <a:avLst/>
          </a:prstGeom>
          <a:solidFill>
            <a:schemeClr val="bg1">
              <a:alpha val="72157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入力内容を修正し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再度登録してください。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エラーが続く場合、カード会社に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お問い合わせください。</a:t>
            </a:r>
            <a:endParaRPr lang="ja-JP" altLang="en-US" sz="1400" dirty="0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88FA2350-DC24-42D9-AA3A-1A22994776F2}"/>
              </a:ext>
            </a:extLst>
          </p:cNvPr>
          <p:cNvCxnSpPr>
            <a:cxnSpLocks/>
          </p:cNvCxnSpPr>
          <p:nvPr/>
        </p:nvCxnSpPr>
        <p:spPr>
          <a:xfrm>
            <a:off x="2535138" y="5339479"/>
            <a:ext cx="23522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39D29AF9-02CD-459D-BE2D-AF9CCE2F7C45}"/>
              </a:ext>
            </a:extLst>
          </p:cNvPr>
          <p:cNvSpPr/>
          <p:nvPr/>
        </p:nvSpPr>
        <p:spPr>
          <a:xfrm>
            <a:off x="5007935" y="6550381"/>
            <a:ext cx="1443391" cy="577081"/>
          </a:xfrm>
          <a:prstGeom prst="rect">
            <a:avLst/>
          </a:prstGeom>
          <a:solidFill>
            <a:srgbClr val="FFCC66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こちらの画面が表示されたら、登録は終了です。お疲れさまでした。</a:t>
            </a:r>
            <a:endParaRPr lang="ja-JP" altLang="en-US" sz="1400" dirty="0"/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0C5B7001-99E9-445B-9E5A-72E0398BC304}"/>
              </a:ext>
            </a:extLst>
          </p:cNvPr>
          <p:cNvCxnSpPr>
            <a:cxnSpLocks/>
          </p:cNvCxnSpPr>
          <p:nvPr/>
        </p:nvCxnSpPr>
        <p:spPr>
          <a:xfrm>
            <a:off x="2535138" y="6895376"/>
            <a:ext cx="39737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0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134006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5CDAA88-10B7-4EF1-9DA5-1AC0D2F4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85" y="3251273"/>
            <a:ext cx="1899381" cy="337140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A2532FA-B74C-4993-AE50-E8766F0EF474}"/>
              </a:ext>
            </a:extLst>
          </p:cNvPr>
          <p:cNvSpPr/>
          <p:nvPr/>
        </p:nvSpPr>
        <p:spPr>
          <a:xfrm>
            <a:off x="174405" y="558347"/>
            <a:ext cx="64154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③－２．　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を口座振替で行う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下の画面説明に従って、操作をお願いします。口座登録手続き中画面がでたら、登録は終了です。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16AEF-8738-4FFC-BB1A-5339C73896DD}"/>
              </a:ext>
            </a:extLst>
          </p:cNvPr>
          <p:cNvSpPr/>
          <p:nvPr/>
        </p:nvSpPr>
        <p:spPr>
          <a:xfrm>
            <a:off x="2510710" y="1500862"/>
            <a:ext cx="1438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「お支払い項目」で、“口座振替”を選択し、必要事項を入力していただきます。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該当口座の、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“銀行コード“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“支店コード”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を入力してください。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不明な場合は、こちらのリンクから検索可能です。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入力が完了したら、「登録」をタップします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CB80B48-E63B-4494-B768-82CEE365D256}"/>
              </a:ext>
            </a:extLst>
          </p:cNvPr>
          <p:cNvGrpSpPr/>
          <p:nvPr/>
        </p:nvGrpSpPr>
        <p:grpSpPr>
          <a:xfrm>
            <a:off x="418035" y="1368172"/>
            <a:ext cx="2056168" cy="4837281"/>
            <a:chOff x="418035" y="1368172"/>
            <a:chExt cx="2056168" cy="4837281"/>
          </a:xfrm>
        </p:grpSpPr>
        <p:pic>
          <p:nvPicPr>
            <p:cNvPr id="22" name="図 21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AFF3069F-330C-4513-BA15-A81937400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1" y="1368172"/>
              <a:ext cx="2046412" cy="4431165"/>
            </a:xfrm>
            <a:prstGeom prst="rect">
              <a:avLst/>
            </a:prstGeom>
          </p:spPr>
        </p:pic>
        <p:pic>
          <p:nvPicPr>
            <p:cNvPr id="20" name="図 19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C423C563-683B-48F7-B6FB-939120F0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" y="1774291"/>
              <a:ext cx="2046412" cy="4431162"/>
            </a:xfrm>
            <a:prstGeom prst="rect">
              <a:avLst/>
            </a:prstGeom>
          </p:spPr>
        </p:pic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DD38657-7D22-4522-8B90-8E2BE2DDAC44}"/>
              </a:ext>
            </a:extLst>
          </p:cNvPr>
          <p:cNvSpPr/>
          <p:nvPr/>
        </p:nvSpPr>
        <p:spPr>
          <a:xfrm>
            <a:off x="1450997" y="5952507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DA0A980-B842-48F4-81DF-BA5B1A4A45AD}"/>
              </a:ext>
            </a:extLst>
          </p:cNvPr>
          <p:cNvCxnSpPr>
            <a:cxnSpLocks/>
          </p:cNvCxnSpPr>
          <p:nvPr/>
        </p:nvCxnSpPr>
        <p:spPr>
          <a:xfrm flipH="1">
            <a:off x="2209072" y="4125547"/>
            <a:ext cx="680432" cy="1776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F9A4892A-3839-44AB-9317-CED166FE2388}"/>
              </a:ext>
            </a:extLst>
          </p:cNvPr>
          <p:cNvCxnSpPr>
            <a:cxnSpLocks/>
          </p:cNvCxnSpPr>
          <p:nvPr/>
        </p:nvCxnSpPr>
        <p:spPr>
          <a:xfrm flipH="1" flipV="1">
            <a:off x="1182624" y="2793039"/>
            <a:ext cx="1438566" cy="1368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7C8DB06-9562-4929-AEFE-A11D3B0C30B8}"/>
              </a:ext>
            </a:extLst>
          </p:cNvPr>
          <p:cNvCxnSpPr>
            <a:cxnSpLocks/>
          </p:cNvCxnSpPr>
          <p:nvPr/>
        </p:nvCxnSpPr>
        <p:spPr>
          <a:xfrm flipV="1">
            <a:off x="2539890" y="3642458"/>
            <a:ext cx="21270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4668E9-738C-4E70-A0F6-B04E28BA8160}"/>
              </a:ext>
            </a:extLst>
          </p:cNvPr>
          <p:cNvSpPr/>
          <p:nvPr/>
        </p:nvSpPr>
        <p:spPr>
          <a:xfrm>
            <a:off x="4791158" y="2929914"/>
            <a:ext cx="1768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口座振替登録手続き中画面</a:t>
            </a:r>
            <a:endParaRPr lang="ja-JP" altLang="en-US" sz="1400" b="1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4174DC2-1B87-463D-9BC6-DEA5B7E37FEC}"/>
              </a:ext>
            </a:extLst>
          </p:cNvPr>
          <p:cNvSpPr/>
          <p:nvPr/>
        </p:nvSpPr>
        <p:spPr>
          <a:xfrm>
            <a:off x="4939158" y="5206230"/>
            <a:ext cx="1443391" cy="577081"/>
          </a:xfrm>
          <a:prstGeom prst="rect">
            <a:avLst/>
          </a:prstGeom>
          <a:solidFill>
            <a:srgbClr val="FFCC66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こちらの画面が表示されたら、登録は終了です。お疲れさまでした。</a:t>
            </a:r>
            <a:endParaRPr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9C68A3A-492C-4C23-A298-CF93319F272B}"/>
              </a:ext>
            </a:extLst>
          </p:cNvPr>
          <p:cNvSpPr/>
          <p:nvPr/>
        </p:nvSpPr>
        <p:spPr>
          <a:xfrm>
            <a:off x="507329" y="7810486"/>
            <a:ext cx="58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口座登録手続きは、対応する金融機関によって、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正しく登録されたかどうかにかかる確認時間が異なります。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ご登録の状況についてはシステムからのメール、およびマイページのお知らせにてご連絡いたします。事務局からもご連絡いたしますので、ご確認くださいませ。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68" y="4433404"/>
            <a:ext cx="1441900" cy="3122195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A4A2E77-8C1F-4A6F-B10D-EB376DAB2CDF}"/>
              </a:ext>
            </a:extLst>
          </p:cNvPr>
          <p:cNvCxnSpPr>
            <a:cxnSpLocks/>
          </p:cNvCxnSpPr>
          <p:nvPr/>
        </p:nvCxnSpPr>
        <p:spPr>
          <a:xfrm>
            <a:off x="2474203" y="5663984"/>
            <a:ext cx="56706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0C3D589-3E47-4725-8A92-B77E63D8F080}"/>
              </a:ext>
            </a:extLst>
          </p:cNvPr>
          <p:cNvSpPr/>
          <p:nvPr/>
        </p:nvSpPr>
        <p:spPr>
          <a:xfrm>
            <a:off x="3231278" y="4225311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登録エラー画面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781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973060-F5DE-46D2-9A98-499B2057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3" y="5961042"/>
            <a:ext cx="3011682" cy="22187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07E7C5-1786-4275-840B-41179B1A4890}"/>
              </a:ext>
            </a:extLst>
          </p:cNvPr>
          <p:cNvSpPr/>
          <p:nvPr/>
        </p:nvSpPr>
        <p:spPr>
          <a:xfrm>
            <a:off x="1555928" y="5954705"/>
            <a:ext cx="1350050" cy="57708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画面右上黄色の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「アカウント情報変更」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134006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F4AA4B-E91E-4D45-ACE2-23B154919328}"/>
              </a:ext>
            </a:extLst>
          </p:cNvPr>
          <p:cNvSpPr/>
          <p:nvPr/>
        </p:nvSpPr>
        <p:spPr>
          <a:xfrm>
            <a:off x="214362" y="552504"/>
            <a:ext cx="64154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お持ちのスマホ、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で新システム「ベガルタ仙台スクールシステム」にアクセス</a:t>
            </a:r>
            <a:endParaRPr kumimoji="1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前ページの、</a:t>
            </a:r>
            <a:r>
              <a:rPr kumimoji="1" lang="ja-JP" altLang="en-US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「ベガルタ仙台サッカースクールシステム マイページ アクセス情報」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に書かれたアドレスを、ブラウザに直接入力するか、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コードを読み取ったアドレスをブラウザで開き、アクセスします。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157F46D-A4A3-4A69-BC3E-902941757990}"/>
              </a:ext>
            </a:extLst>
          </p:cNvPr>
          <p:cNvSpPr/>
          <p:nvPr/>
        </p:nvSpPr>
        <p:spPr>
          <a:xfrm>
            <a:off x="1539152" y="2562393"/>
            <a:ext cx="10310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スクールシステム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マイページ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TOP</a:t>
            </a:r>
            <a:endParaRPr lang="ja-JP" altLang="en-US" sz="1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77A6266-2D04-4CBD-9B1A-FDB26FDA1EF1}"/>
              </a:ext>
            </a:extLst>
          </p:cNvPr>
          <p:cNvSpPr/>
          <p:nvPr/>
        </p:nvSpPr>
        <p:spPr>
          <a:xfrm>
            <a:off x="228205" y="1620076"/>
            <a:ext cx="6415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以前の新システム移行フォームで利用したＪリーグ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でログイン</a:t>
            </a:r>
          </a:p>
          <a:p>
            <a:pPr lvl="0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前ページの、</a:t>
            </a:r>
            <a:r>
              <a:rPr kumimoji="1" lang="ja-JP" altLang="en-US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「ベガルタ仙台サッカースクールシステム マイページ アクセス情報」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に書かれたアドレスを、ブラウザに直接入力するか、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コードを読み取ったアドレスをブラウザで開き、アクセスします。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－　</a:t>
            </a:r>
            <a:r>
              <a:rPr kumimoji="1"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版　－</a:t>
            </a:r>
            <a:endParaRPr kumimoji="1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C191B9B-414B-4F96-AD68-0988EE922CF5}"/>
              </a:ext>
            </a:extLst>
          </p:cNvPr>
          <p:cNvSpPr/>
          <p:nvPr/>
        </p:nvSpPr>
        <p:spPr>
          <a:xfrm>
            <a:off x="3152645" y="3994458"/>
            <a:ext cx="10871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マイページを選択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ログイン画面へ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422897A-0A8D-4079-AFFE-9B0233718ED1}"/>
              </a:ext>
            </a:extLst>
          </p:cNvPr>
          <p:cNvSpPr/>
          <p:nvPr/>
        </p:nvSpPr>
        <p:spPr>
          <a:xfrm>
            <a:off x="4287798" y="2599641"/>
            <a:ext cx="14863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移行フォームで利用した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リーグ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でログイン</a:t>
            </a:r>
            <a:endParaRPr lang="ja-JP" altLang="en-US" sz="14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08" y="3028386"/>
            <a:ext cx="1312086" cy="169018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F6404C2-690B-46AB-B86C-FF6B613A122B}"/>
              </a:ext>
            </a:extLst>
          </p:cNvPr>
          <p:cNvSpPr/>
          <p:nvPr/>
        </p:nvSpPr>
        <p:spPr>
          <a:xfrm>
            <a:off x="214362" y="5152524"/>
            <a:ext cx="64154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マイページで、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</a:t>
            </a:r>
          </a:p>
          <a:p>
            <a:pPr lvl="0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E36F6BA-B9C7-452B-8830-EAEE980DF5D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235078" y="3873478"/>
            <a:ext cx="1139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CBD143CC-0CFF-4ECC-B504-10DA41556F14}"/>
              </a:ext>
            </a:extLst>
          </p:cNvPr>
          <p:cNvCxnSpPr>
            <a:cxnSpLocks/>
          </p:cNvCxnSpPr>
          <p:nvPr/>
        </p:nvCxnSpPr>
        <p:spPr>
          <a:xfrm>
            <a:off x="3435920" y="6170888"/>
            <a:ext cx="105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291CA4-6B39-4B81-AACA-8BAFA60926EC}"/>
              </a:ext>
            </a:extLst>
          </p:cNvPr>
          <p:cNvSpPr/>
          <p:nvPr/>
        </p:nvSpPr>
        <p:spPr>
          <a:xfrm>
            <a:off x="427791" y="8762698"/>
            <a:ext cx="5988571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次のページへ続きます　→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297A58D-3B68-44CA-A2B8-071FC38DC6B5}"/>
              </a:ext>
            </a:extLst>
          </p:cNvPr>
          <p:cNvSpPr/>
          <p:nvPr/>
        </p:nvSpPr>
        <p:spPr>
          <a:xfrm>
            <a:off x="4517640" y="3772144"/>
            <a:ext cx="1211052" cy="3242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DB8B80B-FF79-456F-8B05-8796718D3584}"/>
              </a:ext>
            </a:extLst>
          </p:cNvPr>
          <p:cNvSpPr/>
          <p:nvPr/>
        </p:nvSpPr>
        <p:spPr>
          <a:xfrm>
            <a:off x="2846315" y="6155361"/>
            <a:ext cx="506473" cy="1657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428E108A-4B6F-4465-BF1D-4A0CFEB99A6A}"/>
              </a:ext>
            </a:extLst>
          </p:cNvPr>
          <p:cNvSpPr/>
          <p:nvPr/>
        </p:nvSpPr>
        <p:spPr>
          <a:xfrm>
            <a:off x="8861054" y="9473768"/>
            <a:ext cx="217437" cy="1794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13A9AC7-E571-4123-9E06-0CB155D9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47" y="7080564"/>
            <a:ext cx="2141881" cy="152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15A55FA0-A3BD-4B87-AB37-0E65A0CF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11" y="5125164"/>
            <a:ext cx="2081257" cy="15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6155D562-1D5E-4159-983E-57D74B9B0C42}"/>
              </a:ext>
            </a:extLst>
          </p:cNvPr>
          <p:cNvSpPr/>
          <p:nvPr/>
        </p:nvSpPr>
        <p:spPr>
          <a:xfrm>
            <a:off x="4771940" y="5125164"/>
            <a:ext cx="298613" cy="2348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2D0C561-7FD9-4F76-A7D0-285678462819}"/>
              </a:ext>
            </a:extLst>
          </p:cNvPr>
          <p:cNvSpPr/>
          <p:nvPr/>
        </p:nvSpPr>
        <p:spPr>
          <a:xfrm>
            <a:off x="4988969" y="5427582"/>
            <a:ext cx="1079142" cy="57708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画面上部タブの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「お支払い方法」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769351B-927A-4809-9E37-68773194C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86" y="3058434"/>
            <a:ext cx="2483092" cy="1690773"/>
          </a:xfrm>
          <a:prstGeom prst="rect">
            <a:avLst/>
          </a:prstGeom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8A419D2F-BB2B-4484-AA88-0750B1969B65}"/>
              </a:ext>
            </a:extLst>
          </p:cNvPr>
          <p:cNvSpPr/>
          <p:nvPr/>
        </p:nvSpPr>
        <p:spPr>
          <a:xfrm>
            <a:off x="2289783" y="4397775"/>
            <a:ext cx="1080401" cy="1956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8BD7E92-5F5F-454A-B458-563164AD2386}"/>
              </a:ext>
            </a:extLst>
          </p:cNvPr>
          <p:cNvCxnSpPr>
            <a:cxnSpLocks/>
            <a:stCxn id="54" idx="2"/>
            <a:endCxn id="1030" idx="0"/>
          </p:cNvCxnSpPr>
          <p:nvPr/>
        </p:nvCxnSpPr>
        <p:spPr>
          <a:xfrm>
            <a:off x="5528540" y="6651108"/>
            <a:ext cx="6248" cy="42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8E15AF44-1488-455E-B331-C2879AFC0108}"/>
              </a:ext>
            </a:extLst>
          </p:cNvPr>
          <p:cNvSpPr/>
          <p:nvPr/>
        </p:nvSpPr>
        <p:spPr>
          <a:xfrm>
            <a:off x="5379697" y="8369013"/>
            <a:ext cx="298613" cy="2348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EE5A771B-A45E-404C-AA98-E4E6C5211085}"/>
              </a:ext>
            </a:extLst>
          </p:cNvPr>
          <p:cNvSpPr/>
          <p:nvPr/>
        </p:nvSpPr>
        <p:spPr>
          <a:xfrm>
            <a:off x="5520139" y="7736072"/>
            <a:ext cx="979358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下のボタン「お支払方法登録」をクリック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39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134006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48F8C2C-04EC-4120-9F36-7DBF0CB02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3" y="1874202"/>
            <a:ext cx="1599415" cy="34632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6D68A34-8457-4EC2-B03E-AC5B70C0181D}"/>
              </a:ext>
            </a:extLst>
          </p:cNvPr>
          <p:cNvSpPr/>
          <p:nvPr/>
        </p:nvSpPr>
        <p:spPr>
          <a:xfrm>
            <a:off x="358503" y="8733529"/>
            <a:ext cx="5988571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次のページへ続きます　→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F5431D-22C7-427F-BECF-2F8A6147EF40}"/>
              </a:ext>
            </a:extLst>
          </p:cNvPr>
          <p:cNvSpPr/>
          <p:nvPr/>
        </p:nvSpPr>
        <p:spPr>
          <a:xfrm>
            <a:off x="174405" y="796192"/>
            <a:ext cx="6415430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③－１．　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をクレジットカードで行う 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(VISA/MASTER/JCB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のみ対応</a:t>
            </a: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下の画面説明に従って、操作をお願いします。登録完了画面がでたら、登録は終了です。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お支払い方法を口座振替にしたい方は次のページの「③ー２」にお進みください。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FBC0F4C-B2E3-4213-8692-A72D637AA3B3}"/>
              </a:ext>
            </a:extLst>
          </p:cNvPr>
          <p:cNvSpPr/>
          <p:nvPr/>
        </p:nvSpPr>
        <p:spPr>
          <a:xfrm>
            <a:off x="986122" y="2482218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A5FDCDB-FAE2-4523-ACC8-A5012A08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49" y="1891566"/>
            <a:ext cx="1674473" cy="2978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7" name="図 4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E9CE35C-1E07-4D79-93FB-5A3E8E6D8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87" y="2789945"/>
            <a:ext cx="1441550" cy="2564037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99B14F5-99A2-448C-8497-86F64FD04129}"/>
              </a:ext>
            </a:extLst>
          </p:cNvPr>
          <p:cNvSpPr/>
          <p:nvPr/>
        </p:nvSpPr>
        <p:spPr>
          <a:xfrm>
            <a:off x="-52615" y="2472874"/>
            <a:ext cx="9936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「お支払い項目」で、“クレジットカード”を選択し、必要事項を入力していただきます。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入力が完了したら、「登録」をタップします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5AD2A770-3B2A-46E4-9652-18C49C952B0B}"/>
              </a:ext>
            </a:extLst>
          </p:cNvPr>
          <p:cNvSpPr/>
          <p:nvPr/>
        </p:nvSpPr>
        <p:spPr>
          <a:xfrm>
            <a:off x="1660287" y="4791009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5FC36669-C9E2-4602-A4DA-9B93C6B2B7C0}"/>
              </a:ext>
            </a:extLst>
          </p:cNvPr>
          <p:cNvCxnSpPr>
            <a:cxnSpLocks/>
          </p:cNvCxnSpPr>
          <p:nvPr/>
        </p:nvCxnSpPr>
        <p:spPr>
          <a:xfrm>
            <a:off x="610874" y="4279559"/>
            <a:ext cx="1071391" cy="4808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DE5EB65-6E49-4CAF-A036-98C7B5BF5FF9}"/>
              </a:ext>
            </a:extLst>
          </p:cNvPr>
          <p:cNvSpPr/>
          <p:nvPr/>
        </p:nvSpPr>
        <p:spPr>
          <a:xfrm>
            <a:off x="3091203" y="2542607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登録エラー画面</a:t>
            </a:r>
            <a:endParaRPr lang="ja-JP" altLang="en-US" sz="1400" b="1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C63CC76-7B51-433C-91BC-175A0F6542A4}"/>
              </a:ext>
            </a:extLst>
          </p:cNvPr>
          <p:cNvSpPr/>
          <p:nvPr/>
        </p:nvSpPr>
        <p:spPr>
          <a:xfrm>
            <a:off x="5228295" y="1644388"/>
            <a:ext cx="992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登録完了画面</a:t>
            </a:r>
            <a:endParaRPr lang="ja-JP" altLang="en-US" sz="1400" b="1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E28B8EA-591D-4732-B533-D0F0F1D4FC9E}"/>
              </a:ext>
            </a:extLst>
          </p:cNvPr>
          <p:cNvSpPr/>
          <p:nvPr/>
        </p:nvSpPr>
        <p:spPr>
          <a:xfrm>
            <a:off x="2734081" y="4841360"/>
            <a:ext cx="1837361" cy="738664"/>
          </a:xfrm>
          <a:prstGeom prst="rect">
            <a:avLst/>
          </a:prstGeom>
          <a:solidFill>
            <a:schemeClr val="bg1">
              <a:alpha val="72157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入力内容を修正し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再度登録してください。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エラーが続く場合、カード会社に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お問い合わせください。</a:t>
            </a:r>
            <a:endParaRPr lang="ja-JP" altLang="en-US" sz="1400" dirty="0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88FA2350-DC24-42D9-AA3A-1A22994776F2}"/>
              </a:ext>
            </a:extLst>
          </p:cNvPr>
          <p:cNvCxnSpPr>
            <a:cxnSpLocks/>
          </p:cNvCxnSpPr>
          <p:nvPr/>
        </p:nvCxnSpPr>
        <p:spPr>
          <a:xfrm>
            <a:off x="2535138" y="2283452"/>
            <a:ext cx="23522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39D29AF9-02CD-459D-BE2D-AF9CCE2F7C45}"/>
              </a:ext>
            </a:extLst>
          </p:cNvPr>
          <p:cNvSpPr/>
          <p:nvPr/>
        </p:nvSpPr>
        <p:spPr>
          <a:xfrm>
            <a:off x="5007935" y="3494354"/>
            <a:ext cx="1443391" cy="577081"/>
          </a:xfrm>
          <a:prstGeom prst="rect">
            <a:avLst/>
          </a:prstGeom>
          <a:solidFill>
            <a:srgbClr val="FFCC66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こちらの画面が表示されたら、登録は終了です。お疲れさまでした。</a:t>
            </a:r>
            <a:endParaRPr lang="ja-JP" altLang="en-US" sz="1400" dirty="0"/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0C5B7001-99E9-445B-9E5A-72E0398BC304}"/>
              </a:ext>
            </a:extLst>
          </p:cNvPr>
          <p:cNvCxnSpPr>
            <a:cxnSpLocks/>
          </p:cNvCxnSpPr>
          <p:nvPr/>
        </p:nvCxnSpPr>
        <p:spPr>
          <a:xfrm>
            <a:off x="2535138" y="3839349"/>
            <a:ext cx="39737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3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F6E694-F712-4749-A4FE-22E06B9A9310}"/>
              </a:ext>
            </a:extLst>
          </p:cNvPr>
          <p:cNvSpPr/>
          <p:nvPr/>
        </p:nvSpPr>
        <p:spPr>
          <a:xfrm>
            <a:off x="228205" y="9148516"/>
            <a:ext cx="6401587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ベガルタ仙台　サッカー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スクール事務局　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022-377-1101</a:t>
            </a:r>
          </a:p>
          <a:p>
            <a:pPr lvl="0" algn="ctr" defTabSz="914400">
              <a:defRPr/>
            </a:pP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（受付時間：平日スクール活動日の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vegalta_school@vegalta.co.jp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665971-FB94-4CE7-B6F5-0795824590C4}"/>
              </a:ext>
            </a:extLst>
          </p:cNvPr>
          <p:cNvSpPr/>
          <p:nvPr/>
        </p:nvSpPr>
        <p:spPr>
          <a:xfrm>
            <a:off x="214362" y="134006"/>
            <a:ext cx="641543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新システムへのログイン、決済方法登録の詳しい手順について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5CDAA88-10B7-4EF1-9DA5-1AC0D2F4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85" y="3251273"/>
            <a:ext cx="1899381" cy="337140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A2532FA-B74C-4993-AE50-E8766F0EF474}"/>
              </a:ext>
            </a:extLst>
          </p:cNvPr>
          <p:cNvSpPr/>
          <p:nvPr/>
        </p:nvSpPr>
        <p:spPr>
          <a:xfrm>
            <a:off x="174405" y="558347"/>
            <a:ext cx="64154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③－２．　</a:t>
            </a:r>
            <a:r>
              <a:rPr kumimoji="1" lang="ja-JP" altLang="en-US" sz="1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「お支払方法登録」</a:t>
            </a:r>
            <a:r>
              <a:rPr kumimoji="1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を口座振替で行う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下の画面説明に従って、操作をお願いします。口座登録手続き中画面がでたら、登録は終了です。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16AEF-8738-4FFC-BB1A-5339C73896DD}"/>
              </a:ext>
            </a:extLst>
          </p:cNvPr>
          <p:cNvSpPr/>
          <p:nvPr/>
        </p:nvSpPr>
        <p:spPr>
          <a:xfrm>
            <a:off x="2510710" y="1500862"/>
            <a:ext cx="1438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「お支払い項目」で、“口座振替”を選択し、必要事項を入力していただきます。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該当口座の、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“銀行コード“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“支店コード”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を入力してください。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不明な場合は、こちらのリンクから検索可能です。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入力が完了したら、「登録」をタップします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CB80B48-E63B-4494-B768-82CEE365D256}"/>
              </a:ext>
            </a:extLst>
          </p:cNvPr>
          <p:cNvGrpSpPr/>
          <p:nvPr/>
        </p:nvGrpSpPr>
        <p:grpSpPr>
          <a:xfrm>
            <a:off x="418035" y="1368172"/>
            <a:ext cx="2056168" cy="4837281"/>
            <a:chOff x="418035" y="1368172"/>
            <a:chExt cx="2056168" cy="4837281"/>
          </a:xfrm>
        </p:grpSpPr>
        <p:pic>
          <p:nvPicPr>
            <p:cNvPr id="22" name="図 21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AFF3069F-330C-4513-BA15-A81937400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1" y="1368172"/>
              <a:ext cx="2046412" cy="4431165"/>
            </a:xfrm>
            <a:prstGeom prst="rect">
              <a:avLst/>
            </a:prstGeom>
          </p:spPr>
        </p:pic>
        <p:pic>
          <p:nvPicPr>
            <p:cNvPr id="20" name="図 19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C423C563-683B-48F7-B6FB-939120F0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" y="1774291"/>
              <a:ext cx="2046412" cy="4431162"/>
            </a:xfrm>
            <a:prstGeom prst="rect">
              <a:avLst/>
            </a:prstGeom>
          </p:spPr>
        </p:pic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DD38657-7D22-4522-8B90-8E2BE2DDAC44}"/>
              </a:ext>
            </a:extLst>
          </p:cNvPr>
          <p:cNvSpPr/>
          <p:nvPr/>
        </p:nvSpPr>
        <p:spPr>
          <a:xfrm>
            <a:off x="1450997" y="5952507"/>
            <a:ext cx="758074" cy="2328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DA0A980-B842-48F4-81DF-BA5B1A4A45AD}"/>
              </a:ext>
            </a:extLst>
          </p:cNvPr>
          <p:cNvCxnSpPr>
            <a:cxnSpLocks/>
          </p:cNvCxnSpPr>
          <p:nvPr/>
        </p:nvCxnSpPr>
        <p:spPr>
          <a:xfrm flipH="1">
            <a:off x="2209072" y="4125547"/>
            <a:ext cx="680432" cy="1776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F9A4892A-3839-44AB-9317-CED166FE2388}"/>
              </a:ext>
            </a:extLst>
          </p:cNvPr>
          <p:cNvCxnSpPr>
            <a:cxnSpLocks/>
          </p:cNvCxnSpPr>
          <p:nvPr/>
        </p:nvCxnSpPr>
        <p:spPr>
          <a:xfrm flipH="1" flipV="1">
            <a:off x="1182624" y="2793039"/>
            <a:ext cx="1438566" cy="1368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7C8DB06-9562-4929-AEFE-A11D3B0C30B8}"/>
              </a:ext>
            </a:extLst>
          </p:cNvPr>
          <p:cNvCxnSpPr>
            <a:cxnSpLocks/>
          </p:cNvCxnSpPr>
          <p:nvPr/>
        </p:nvCxnSpPr>
        <p:spPr>
          <a:xfrm flipV="1">
            <a:off x="2539890" y="3642458"/>
            <a:ext cx="21270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4668E9-738C-4E70-A0F6-B04E28BA8160}"/>
              </a:ext>
            </a:extLst>
          </p:cNvPr>
          <p:cNvSpPr/>
          <p:nvPr/>
        </p:nvSpPr>
        <p:spPr>
          <a:xfrm>
            <a:off x="4791158" y="2929914"/>
            <a:ext cx="1768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口座振替登録手続き中画面</a:t>
            </a:r>
            <a:endParaRPr lang="ja-JP" altLang="en-US" sz="1400" b="1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4174DC2-1B87-463D-9BC6-DEA5B7E37FEC}"/>
              </a:ext>
            </a:extLst>
          </p:cNvPr>
          <p:cNvSpPr/>
          <p:nvPr/>
        </p:nvSpPr>
        <p:spPr>
          <a:xfrm>
            <a:off x="4939158" y="5206230"/>
            <a:ext cx="1443391" cy="577081"/>
          </a:xfrm>
          <a:prstGeom prst="rect">
            <a:avLst/>
          </a:prstGeom>
          <a:solidFill>
            <a:srgbClr val="FFCC66">
              <a:alpha val="7215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こちらの画面が表示されたら、登録は終了です。お疲れさまでした。</a:t>
            </a:r>
            <a:endParaRPr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9C68A3A-492C-4C23-A298-CF93319F272B}"/>
              </a:ext>
            </a:extLst>
          </p:cNvPr>
          <p:cNvSpPr/>
          <p:nvPr/>
        </p:nvSpPr>
        <p:spPr>
          <a:xfrm>
            <a:off x="507329" y="7810486"/>
            <a:ext cx="58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口座登録手続きは、対応する金融機関によって、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正しく登録されたかどうかにかかる確認時間が異なります。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ご登録の状況についてはシステムからのメール、およびマイページのお知らせにてご連絡いたします。事務局からもご連絡いたしますので、ご確認くださいませ。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68" y="4433404"/>
            <a:ext cx="1441900" cy="3122195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A4A2E77-8C1F-4A6F-B10D-EB376DAB2CDF}"/>
              </a:ext>
            </a:extLst>
          </p:cNvPr>
          <p:cNvCxnSpPr>
            <a:cxnSpLocks/>
          </p:cNvCxnSpPr>
          <p:nvPr/>
        </p:nvCxnSpPr>
        <p:spPr>
          <a:xfrm>
            <a:off x="2474203" y="5663984"/>
            <a:ext cx="56706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0C3D589-3E47-4725-8A92-B77E63D8F080}"/>
              </a:ext>
            </a:extLst>
          </p:cNvPr>
          <p:cNvSpPr/>
          <p:nvPr/>
        </p:nvSpPr>
        <p:spPr>
          <a:xfrm>
            <a:off x="3231278" y="4225311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登録エラー画面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3495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1670</Words>
  <Application>Microsoft Office PowerPoint</Application>
  <PresentationFormat>A4 210 x 297 mm</PresentationFormat>
  <Paragraphs>188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阿部 俊介</dc:creator>
  <cp:lastModifiedBy>渡辺 篤史</cp:lastModifiedBy>
  <cp:revision>50</cp:revision>
  <cp:lastPrinted>2020-10-23T04:00:39Z</cp:lastPrinted>
  <dcterms:created xsi:type="dcterms:W3CDTF">2020-07-29T02:52:48Z</dcterms:created>
  <dcterms:modified xsi:type="dcterms:W3CDTF">2020-10-23T04:01:11Z</dcterms:modified>
</cp:coreProperties>
</file>